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45"/>
  </p:notesMasterIdLst>
  <p:sldIdLst>
    <p:sldId id="256" r:id="rId2"/>
    <p:sldId id="312" r:id="rId3"/>
    <p:sldId id="313" r:id="rId4"/>
    <p:sldId id="405" r:id="rId5"/>
    <p:sldId id="314" r:id="rId6"/>
    <p:sldId id="315" r:id="rId7"/>
    <p:sldId id="316" r:id="rId8"/>
    <p:sldId id="317" r:id="rId9"/>
    <p:sldId id="318" r:id="rId10"/>
    <p:sldId id="396" r:id="rId11"/>
    <p:sldId id="320" r:id="rId12"/>
    <p:sldId id="412" r:id="rId13"/>
    <p:sldId id="402" r:id="rId14"/>
    <p:sldId id="406" r:id="rId15"/>
    <p:sldId id="403" r:id="rId16"/>
    <p:sldId id="374" r:id="rId17"/>
    <p:sldId id="375" r:id="rId18"/>
    <p:sldId id="376" r:id="rId19"/>
    <p:sldId id="377" r:id="rId20"/>
    <p:sldId id="413" r:id="rId21"/>
    <p:sldId id="378" r:id="rId22"/>
    <p:sldId id="379" r:id="rId23"/>
    <p:sldId id="380" r:id="rId24"/>
    <p:sldId id="381" r:id="rId25"/>
    <p:sldId id="382" r:id="rId26"/>
    <p:sldId id="383" r:id="rId27"/>
    <p:sldId id="384" r:id="rId28"/>
    <p:sldId id="385" r:id="rId29"/>
    <p:sldId id="386" r:id="rId30"/>
    <p:sldId id="387" r:id="rId31"/>
    <p:sldId id="388" r:id="rId32"/>
    <p:sldId id="389" r:id="rId33"/>
    <p:sldId id="390" r:id="rId34"/>
    <p:sldId id="391" r:id="rId35"/>
    <p:sldId id="392" r:id="rId36"/>
    <p:sldId id="393" r:id="rId37"/>
    <p:sldId id="394" r:id="rId38"/>
    <p:sldId id="395" r:id="rId39"/>
    <p:sldId id="414" r:id="rId40"/>
    <p:sldId id="418" r:id="rId41"/>
    <p:sldId id="420" r:id="rId42"/>
    <p:sldId id="419" r:id="rId43"/>
    <p:sldId id="421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3DB1AA-7759-41AA-BE04-FBF878774255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DF73C6-2336-4506-9A1A-E49BD25B5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602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5FE9CD-822E-CE54-B0D3-8CD7D5D8A4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2F5570-2BF4-33F1-7FDA-859C46A57C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4DFF5D-3996-B916-FE6D-E44467021E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1E0C14C8-E50B-465B-B051-C4E17BBAAE1D}" type="slidenum">
              <a:rPr lang="en-CA" altLang="en-US" sz="1200">
                <a:solidFill>
                  <a:schemeClr val="tx1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15</a:t>
            </a:fld>
            <a:endParaRPr lang="en-CA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DF53B54-6958-4D14-9DF1-83C8C6F419FF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A6BFF761-018F-4989-BE5A-4B10682F0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691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3B54-6958-4D14-9DF1-83C8C6F419FF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F761-018F-4989-BE5A-4B10682F0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827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3B54-6958-4D14-9DF1-83C8C6F419FF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F761-018F-4989-BE5A-4B10682F0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27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3B54-6958-4D14-9DF1-83C8C6F419FF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F761-018F-4989-BE5A-4B10682F0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79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3B54-6958-4D14-9DF1-83C8C6F419FF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F761-018F-4989-BE5A-4B10682F0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92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3B54-6958-4D14-9DF1-83C8C6F419FF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F761-018F-4989-BE5A-4B10682F0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991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3B54-6958-4D14-9DF1-83C8C6F419FF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F761-018F-4989-BE5A-4B10682F0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292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3B54-6958-4D14-9DF1-83C8C6F419FF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F761-018F-4989-BE5A-4B10682F0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808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3B54-6958-4D14-9DF1-83C8C6F419FF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F761-018F-4989-BE5A-4B10682F0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2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3B54-6958-4D14-9DF1-83C8C6F419FF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F761-018F-4989-BE5A-4B10682F0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890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3B54-6958-4D14-9DF1-83C8C6F419FF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F761-018F-4989-BE5A-4B10682F0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079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3B54-6958-4D14-9DF1-83C8C6F419FF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F761-018F-4989-BE5A-4B10682F0B96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0106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3B54-6958-4D14-9DF1-83C8C6F419FF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F761-018F-4989-BE5A-4B10682F0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329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3B54-6958-4D14-9DF1-83C8C6F419FF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F761-018F-4989-BE5A-4B10682F0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90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3B54-6958-4D14-9DF1-83C8C6F419FF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F761-018F-4989-BE5A-4B10682F0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931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3B54-6958-4D14-9DF1-83C8C6F419FF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F761-018F-4989-BE5A-4B10682F0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509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3B54-6958-4D14-9DF1-83C8C6F419FF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F761-018F-4989-BE5A-4B10682F0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508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53B54-6958-4D14-9DF1-83C8C6F419FF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FF761-018F-4989-BE5A-4B10682F0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3491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C6F9C-03F5-468A-1E89-BB0857ED42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Propositional Function &amp; Mathematical Reasoning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744FA-855A-68A8-51D8-CB6EEB67B5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180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Amartya Kundu Durjoy</a:t>
            </a:r>
          </a:p>
          <a:p>
            <a:pPr algn="r"/>
            <a:r>
              <a:rPr lang="en-US" sz="180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Lecturer</a:t>
            </a:r>
          </a:p>
          <a:p>
            <a:pPr algn="r"/>
            <a:r>
              <a:rPr lang="en-US" sz="180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CSE, UGV</a:t>
            </a:r>
          </a:p>
        </p:txBody>
      </p:sp>
    </p:spTree>
    <p:extLst>
      <p:ext uri="{BB962C8B-B14F-4D97-AF65-F5344CB8AC3E}">
        <p14:creationId xmlns:p14="http://schemas.microsoft.com/office/powerpoint/2010/main" val="3377544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B3F0D9D4-1E15-B893-6B75-D7E7D54FAF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8229600" cy="6858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x-none" sz="360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Propositional Functions &amp; Predicates</a:t>
            </a:r>
            <a:endParaRPr lang="en-CA" altLang="x-none" sz="3600" cap="non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C04D4B9D-B1A0-0C3D-C057-95577CBEB3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752620"/>
            <a:ext cx="8305800" cy="2971800"/>
          </a:xfrm>
        </p:spPr>
        <p:txBody>
          <a:bodyPr/>
          <a:lstStyle/>
          <a:p>
            <a:pPr marL="0" indent="0">
              <a:defRPr/>
            </a:pPr>
            <a:r>
              <a:rPr lang="en-US" altLang="x-none" dirty="0"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Propositional function (open sentence):</a:t>
            </a:r>
          </a:p>
          <a:p>
            <a:pPr marL="0" indent="0">
              <a:defRPr/>
            </a:pPr>
            <a:r>
              <a:rPr lang="en-US" altLang="x-none" dirty="0"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statement involving one or more variables,</a:t>
            </a:r>
          </a:p>
          <a:p>
            <a:pPr marL="0" indent="0">
              <a:defRPr/>
            </a:pPr>
            <a:endParaRPr lang="en-US" altLang="x-none" sz="800" dirty="0">
              <a:latin typeface="Times New Roman" panose="02020603050405020304" pitchFamily="18" charset="0"/>
              <a:cs typeface="Times New Roman" panose="02020603050405020304" pitchFamily="18" charset="0"/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	e.g.: x-3 &gt; 5.</a:t>
            </a:r>
          </a:p>
          <a:p>
            <a:pPr marL="0" indent="0">
              <a:spcBef>
                <a:spcPct val="10000"/>
              </a:spcBef>
              <a:defRPr/>
            </a:pPr>
            <a:r>
              <a:rPr lang="en-US" altLang="x-none" dirty="0"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Let us call this propositional function P(x), where P is the </a:t>
            </a:r>
            <a:r>
              <a:rPr lang="en-US" altLang="x-none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predicate</a:t>
            </a:r>
            <a:r>
              <a:rPr lang="en-US" altLang="x-none" dirty="0"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 and x is the </a:t>
            </a:r>
            <a:r>
              <a:rPr lang="en-US" altLang="x-none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variable</a:t>
            </a:r>
            <a:r>
              <a:rPr lang="en-US" altLang="x-none" dirty="0"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.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4A67019B-3D20-5CF4-EF5D-C4EF71CEA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1412" y="6172200"/>
            <a:ext cx="6239309" cy="365125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CSE 1107:  Discrete Mathematics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5C7B77A-881A-45DE-4045-445EC2B53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6A6C90E8-9729-454C-AB57-C6361DA9A760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2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84" name="Rectangle 4">
            <a:extLst>
              <a:ext uri="{FF2B5EF4-FFF2-40B4-BE49-F238E27FC236}">
                <a16:creationId xmlns:a16="http://schemas.microsoft.com/office/drawing/2014/main" id="{7C27A449-8752-0C01-0A28-80C0C7A6E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352800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What is the truth value of P(2) ?</a:t>
            </a:r>
          </a:p>
        </p:txBody>
      </p:sp>
      <p:sp>
        <p:nvSpPr>
          <p:cNvPr id="71685" name="Rectangle 5">
            <a:extLst>
              <a:ext uri="{FF2B5EF4-FFF2-40B4-BE49-F238E27FC236}">
                <a16:creationId xmlns:a16="http://schemas.microsoft.com/office/drawing/2014/main" id="{02BF8EC4-D940-630B-3864-F086A029A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3352800"/>
            <a:ext cx="1219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false</a:t>
            </a:r>
          </a:p>
        </p:txBody>
      </p:sp>
      <p:sp>
        <p:nvSpPr>
          <p:cNvPr id="71686" name="Rectangle 6">
            <a:extLst>
              <a:ext uri="{FF2B5EF4-FFF2-40B4-BE49-F238E27FC236}">
                <a16:creationId xmlns:a16="http://schemas.microsoft.com/office/drawing/2014/main" id="{F91B3BE2-FB87-4123-4F7F-842419A99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886200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What is the truth value of P(8) ?</a:t>
            </a:r>
          </a:p>
        </p:txBody>
      </p:sp>
      <p:sp>
        <p:nvSpPr>
          <p:cNvPr id="71687" name="Rectangle 7">
            <a:extLst>
              <a:ext uri="{FF2B5EF4-FFF2-40B4-BE49-F238E27FC236}">
                <a16:creationId xmlns:a16="http://schemas.microsoft.com/office/drawing/2014/main" id="{BE0E4AB8-DC45-59B9-4013-44E852895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4419600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What is the truth value of P(9) ?</a:t>
            </a:r>
          </a:p>
        </p:txBody>
      </p:sp>
      <p:sp>
        <p:nvSpPr>
          <p:cNvPr id="71688" name="Rectangle 8">
            <a:extLst>
              <a:ext uri="{FF2B5EF4-FFF2-40B4-BE49-F238E27FC236}">
                <a16:creationId xmlns:a16="http://schemas.microsoft.com/office/drawing/2014/main" id="{6911B6B3-4E62-BA9E-C35F-5B03E16B1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3886200"/>
            <a:ext cx="1219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false</a:t>
            </a:r>
          </a:p>
        </p:txBody>
      </p:sp>
      <p:sp>
        <p:nvSpPr>
          <p:cNvPr id="71689" name="Rectangle 9">
            <a:extLst>
              <a:ext uri="{FF2B5EF4-FFF2-40B4-BE49-F238E27FC236}">
                <a16:creationId xmlns:a16="http://schemas.microsoft.com/office/drawing/2014/main" id="{BF4982CC-AB64-E6E0-EF49-8DE4EA407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4419600"/>
            <a:ext cx="1219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true</a:t>
            </a:r>
          </a:p>
        </p:txBody>
      </p:sp>
      <p:sp>
        <p:nvSpPr>
          <p:cNvPr id="71690" name="Rectangle 10">
            <a:extLst>
              <a:ext uri="{FF2B5EF4-FFF2-40B4-BE49-F238E27FC236}">
                <a16:creationId xmlns:a16="http://schemas.microsoft.com/office/drawing/2014/main" id="{93F38E72-30C0-41CA-3145-FE01DBF46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4953000"/>
            <a:ext cx="7848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b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When a variable is given a value, it is said to be instantiated</a:t>
            </a:r>
          </a:p>
        </p:txBody>
      </p:sp>
      <p:sp>
        <p:nvSpPr>
          <p:cNvPr id="71691" name="Rectangle 11">
            <a:extLst>
              <a:ext uri="{FF2B5EF4-FFF2-40B4-BE49-F238E27FC236}">
                <a16:creationId xmlns:a16="http://schemas.microsoft.com/office/drawing/2014/main" id="{4E927DB8-96C5-0299-8601-0990A1C84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5791200"/>
            <a:ext cx="7010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b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Truth value depends on value of variable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1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1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1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1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1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1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1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1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1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1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1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 autoUpdateAnimBg="0"/>
      <p:bldP spid="71684" grpId="0" build="p" autoUpdateAnimBg="0"/>
      <p:bldP spid="71685" grpId="0" build="p" autoUpdateAnimBg="0"/>
      <p:bldP spid="71686" grpId="0" build="p" autoUpdateAnimBg="0"/>
      <p:bldP spid="71687" grpId="0" build="p" autoUpdateAnimBg="0"/>
      <p:bldP spid="71688" grpId="0" build="p" autoUpdateAnimBg="0"/>
      <p:bldP spid="71689" grpId="0" build="p" autoUpdateAnimBg="0"/>
      <p:bldP spid="71690" grpId="0" build="p" autoUpdateAnimBg="0"/>
      <p:bldP spid="71691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E1FA00F1-2D47-05F7-5BA9-01FC0DE266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x-none" sz="4000"/>
              <a:t>Propositional Functions</a:t>
            </a:r>
            <a:endParaRPr lang="en-CA" altLang="x-none" sz="4000"/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F204EEB5-4914-4BAD-766C-B9D1BCCF19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143000"/>
            <a:ext cx="8305800" cy="2667000"/>
          </a:xfrm>
        </p:spPr>
        <p:txBody>
          <a:bodyPr/>
          <a:lstStyle/>
          <a:p>
            <a:pPr marL="0" indent="0">
              <a:defRPr/>
            </a:pPr>
            <a:r>
              <a:rPr lang="en-US" altLang="x-none" dirty="0">
                <a:sym typeface="Symbol" charset="2"/>
              </a:rPr>
              <a:t>Let us consider the propositional function </a:t>
            </a:r>
            <a:br>
              <a:rPr lang="en-US" altLang="x-none" dirty="0">
                <a:sym typeface="Symbol" charset="2"/>
              </a:rPr>
            </a:br>
            <a:r>
              <a:rPr lang="en-US" altLang="x-none" dirty="0">
                <a:sym typeface="Symbol" charset="2"/>
              </a:rPr>
              <a:t>Q(x, y, z) defined as:  </a:t>
            </a:r>
          </a:p>
          <a:p>
            <a:pPr marL="0" indent="0">
              <a:defRPr/>
            </a:pPr>
            <a:endParaRPr lang="en-US" altLang="x-none" sz="800" dirty="0">
              <a:sym typeface="Symbol" charset="2"/>
            </a:endParaRPr>
          </a:p>
          <a:p>
            <a:pPr marL="0" indent="0">
              <a:spcBef>
                <a:spcPct val="5000"/>
              </a:spcBef>
              <a:buNone/>
              <a:defRPr/>
            </a:pPr>
            <a:r>
              <a:rPr lang="en-US" altLang="x-none" dirty="0">
                <a:solidFill>
                  <a:srgbClr val="00FFFF"/>
                </a:solidFill>
                <a:sym typeface="Symbol" charset="2"/>
              </a:rPr>
              <a:t>x + y = z.</a:t>
            </a:r>
          </a:p>
          <a:p>
            <a:pPr marL="0" indent="0">
              <a:spcBef>
                <a:spcPct val="35000"/>
              </a:spcBef>
              <a:defRPr/>
            </a:pPr>
            <a:r>
              <a:rPr lang="en-US" altLang="x-none" dirty="0">
                <a:sym typeface="Symbol" charset="2"/>
              </a:rPr>
              <a:t>Here, Q is the </a:t>
            </a:r>
            <a:r>
              <a:rPr lang="en-US" altLang="x-none" dirty="0">
                <a:solidFill>
                  <a:srgbClr val="00FFFF"/>
                </a:solidFill>
                <a:sym typeface="Symbol" charset="2"/>
              </a:rPr>
              <a:t>predicate</a:t>
            </a:r>
            <a:r>
              <a:rPr lang="en-US" altLang="x-none" dirty="0">
                <a:sym typeface="Symbol" charset="2"/>
              </a:rPr>
              <a:t> and x, y, and z are the </a:t>
            </a:r>
            <a:r>
              <a:rPr lang="en-US" altLang="x-none" dirty="0">
                <a:solidFill>
                  <a:srgbClr val="00FFFF"/>
                </a:solidFill>
                <a:sym typeface="Symbol" charset="2"/>
              </a:rPr>
              <a:t>variables</a:t>
            </a:r>
            <a:r>
              <a:rPr lang="en-US" altLang="x-none" dirty="0">
                <a:sym typeface="Symbol" charset="2"/>
              </a:rPr>
              <a:t>.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8C74BF1C-84E8-59DB-AEE9-34F96BECB5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1170BE7-AB82-4629-C5F8-F3BE8CE12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BE60FF4-4968-8A67-6186-A9518C31E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833F5356-FDC3-486E-8F36-A16CC32808D5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72708" name="Rectangle 4">
            <a:extLst>
              <a:ext uri="{FF2B5EF4-FFF2-40B4-BE49-F238E27FC236}">
                <a16:creationId xmlns:a16="http://schemas.microsoft.com/office/drawing/2014/main" id="{12E5CA11-D136-01F8-BFD5-8761FD4C5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581400"/>
            <a:ext cx="6629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What is the truth value of Q(2, 3, 5) ?</a:t>
            </a:r>
          </a:p>
        </p:txBody>
      </p:sp>
      <p:sp>
        <p:nvSpPr>
          <p:cNvPr id="72709" name="Rectangle 5">
            <a:extLst>
              <a:ext uri="{FF2B5EF4-FFF2-40B4-BE49-F238E27FC236}">
                <a16:creationId xmlns:a16="http://schemas.microsoft.com/office/drawing/2014/main" id="{0871066F-91BF-C215-FC1F-723FB72DC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7800" y="3505200"/>
            <a:ext cx="1219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true</a:t>
            </a:r>
          </a:p>
        </p:txBody>
      </p:sp>
      <p:sp>
        <p:nvSpPr>
          <p:cNvPr id="72710" name="Rectangle 6">
            <a:extLst>
              <a:ext uri="{FF2B5EF4-FFF2-40B4-BE49-F238E27FC236}">
                <a16:creationId xmlns:a16="http://schemas.microsoft.com/office/drawing/2014/main" id="{AEFEFBCF-FADE-57C3-15AF-367DE52D3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4038600"/>
            <a:ext cx="6781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What is the truth value of Q(0, 1, 2) ?</a:t>
            </a:r>
          </a:p>
        </p:txBody>
      </p:sp>
      <p:sp>
        <p:nvSpPr>
          <p:cNvPr id="72711" name="Rectangle 7">
            <a:extLst>
              <a:ext uri="{FF2B5EF4-FFF2-40B4-BE49-F238E27FC236}">
                <a16:creationId xmlns:a16="http://schemas.microsoft.com/office/drawing/2014/main" id="{092DBA5E-9CF9-AB7E-0321-BDB62FCBC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4495800"/>
            <a:ext cx="7010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What is the truth value of Q(9, -9, 0) ?</a:t>
            </a:r>
          </a:p>
        </p:txBody>
      </p:sp>
      <p:sp>
        <p:nvSpPr>
          <p:cNvPr id="72712" name="Rectangle 8">
            <a:extLst>
              <a:ext uri="{FF2B5EF4-FFF2-40B4-BE49-F238E27FC236}">
                <a16:creationId xmlns:a16="http://schemas.microsoft.com/office/drawing/2014/main" id="{C38FC411-2412-E0A0-889C-66CF31420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7800" y="4038600"/>
            <a:ext cx="1219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false</a:t>
            </a:r>
          </a:p>
        </p:txBody>
      </p:sp>
      <p:sp>
        <p:nvSpPr>
          <p:cNvPr id="72713" name="Rectangle 9">
            <a:extLst>
              <a:ext uri="{FF2B5EF4-FFF2-40B4-BE49-F238E27FC236}">
                <a16:creationId xmlns:a16="http://schemas.microsoft.com/office/drawing/2014/main" id="{2CD54D1D-DC69-0A6D-AF10-D5D377712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7800" y="4495800"/>
            <a:ext cx="1219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true</a:t>
            </a:r>
          </a:p>
        </p:txBody>
      </p:sp>
      <p:sp>
        <p:nvSpPr>
          <p:cNvPr id="72716" name="Rectangle 12">
            <a:extLst>
              <a:ext uri="{FF2B5EF4-FFF2-40B4-BE49-F238E27FC236}">
                <a16:creationId xmlns:a16="http://schemas.microsoft.com/office/drawing/2014/main" id="{E6A78147-F3D6-7BCB-C296-3BE05876E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5105400"/>
            <a:ext cx="8686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A propositional function (predicate) becomes a proposition when </a:t>
            </a:r>
            <a:r>
              <a:rPr lang="en-US" altLang="x-none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all</a:t>
            </a:r>
            <a:r>
              <a:rPr lang="en-US" altLang="x-none" sz="28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its variables are </a:t>
            </a:r>
            <a:r>
              <a:rPr lang="en-US" altLang="x-none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instantiated</a:t>
            </a:r>
            <a:r>
              <a:rPr lang="en-US" altLang="x-none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2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2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2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2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 autoUpdateAnimBg="0"/>
      <p:bldP spid="72708" grpId="0" autoUpdateAnimBg="0"/>
      <p:bldP spid="72709" grpId="0" autoUpdateAnimBg="0"/>
      <p:bldP spid="72710" grpId="0" autoUpdateAnimBg="0"/>
      <p:bldP spid="72711" grpId="0" autoUpdateAnimBg="0"/>
      <p:bldP spid="72712" grpId="0" autoUpdateAnimBg="0"/>
      <p:bldP spid="72713" grpId="0" autoUpdateAnimBg="0"/>
      <p:bldP spid="72716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1026">
            <a:extLst>
              <a:ext uri="{FF2B5EF4-FFF2-40B4-BE49-F238E27FC236}">
                <a16:creationId xmlns:a16="http://schemas.microsoft.com/office/drawing/2014/main" id="{BB01603B-2D0F-A4A2-B47F-B3EE0E086D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x-none" sz="4000"/>
              <a:t>Propositional Functions</a:t>
            </a:r>
            <a:endParaRPr lang="en-CA" altLang="x-none" sz="4000"/>
          </a:p>
        </p:txBody>
      </p:sp>
      <p:sp>
        <p:nvSpPr>
          <p:cNvPr id="493571" name="Rectangle 1027">
            <a:extLst>
              <a:ext uri="{FF2B5EF4-FFF2-40B4-BE49-F238E27FC236}">
                <a16:creationId xmlns:a16="http://schemas.microsoft.com/office/drawing/2014/main" id="{45906FFA-1DEB-C838-3E5F-AC3E79A902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143000"/>
            <a:ext cx="8305800" cy="1066800"/>
          </a:xfrm>
        </p:spPr>
        <p:txBody>
          <a:bodyPr>
            <a:normAutofit lnSpcReduction="10000"/>
          </a:bodyPr>
          <a:lstStyle/>
          <a:p>
            <a:pPr marL="0" indent="0">
              <a:defRPr/>
            </a:pPr>
            <a:r>
              <a:rPr lang="en-US" altLang="x-none">
                <a:sym typeface="Symbol" charset="2"/>
              </a:rPr>
              <a:t>Other examples of propositional functions </a:t>
            </a:r>
            <a:br>
              <a:rPr lang="en-US" altLang="x-none">
                <a:sym typeface="Symbol" charset="2"/>
              </a:rPr>
            </a:br>
            <a:endParaRPr lang="en-US" altLang="x-none" sz="800">
              <a:sym typeface="Symbol" charset="2"/>
            </a:endParaRPr>
          </a:p>
          <a:p>
            <a:pPr marL="0" indent="0">
              <a:spcBef>
                <a:spcPct val="5000"/>
              </a:spcBef>
              <a:defRPr/>
            </a:pPr>
            <a:r>
              <a:rPr lang="en-US" altLang="x-none">
                <a:solidFill>
                  <a:srgbClr val="00FFFF"/>
                </a:solidFill>
                <a:sym typeface="Symbol" charset="2"/>
              </a:rPr>
              <a:t>Person(x), </a:t>
            </a:r>
            <a:r>
              <a:rPr lang="en-US" altLang="x-none">
                <a:sym typeface="Symbol" charset="2"/>
              </a:rPr>
              <a:t>which is true if x is a person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8B6C09B-EF27-E0B4-1062-4117A374C5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2E2739D-8BB1-B0D6-15A8-BF8271DC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BF36957-8630-E42E-9BCA-E76ABE92E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2C21D95B-1E6D-447D-A78E-DFE0D609822E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93572" name="Rectangle 1028">
            <a:extLst>
              <a:ext uri="{FF2B5EF4-FFF2-40B4-BE49-F238E27FC236}">
                <a16:creationId xmlns:a16="http://schemas.microsoft.com/office/drawing/2014/main" id="{A7EDFA8C-96AE-C498-0405-6867A96E6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057400"/>
            <a:ext cx="6629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Person(Socrates) = T </a:t>
            </a:r>
          </a:p>
        </p:txBody>
      </p:sp>
      <p:sp>
        <p:nvSpPr>
          <p:cNvPr id="493574" name="Rectangle 1030">
            <a:extLst>
              <a:ext uri="{FF2B5EF4-FFF2-40B4-BE49-F238E27FC236}">
                <a16:creationId xmlns:a16="http://schemas.microsoft.com/office/drawing/2014/main" id="{DA6D4416-AB71-52EA-1444-CEDE7D7DE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048000"/>
            <a:ext cx="6781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230188" indent="-23018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862013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204913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CSCourse(x),</a:t>
            </a: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which is true if x is a computer science course</a:t>
            </a:r>
          </a:p>
        </p:txBody>
      </p:sp>
      <p:sp>
        <p:nvSpPr>
          <p:cNvPr id="493575" name="Rectangle 1031">
            <a:extLst>
              <a:ext uri="{FF2B5EF4-FFF2-40B4-BE49-F238E27FC236}">
                <a16:creationId xmlns:a16="http://schemas.microsoft.com/office/drawing/2014/main" id="{85AF8BA0-8E46-FB06-3031-633BF73BD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962400"/>
            <a:ext cx="7010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CSCourse(CMSC201) = T</a:t>
            </a:r>
          </a:p>
        </p:txBody>
      </p:sp>
      <p:sp>
        <p:nvSpPr>
          <p:cNvPr id="493579" name="Rectangle 1035">
            <a:extLst>
              <a:ext uri="{FF2B5EF4-FFF2-40B4-BE49-F238E27FC236}">
                <a16:creationId xmlns:a16="http://schemas.microsoft.com/office/drawing/2014/main" id="{4BB8717C-1E2D-D2D4-25CC-A6E56DC7C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514600"/>
            <a:ext cx="6629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Person(dolly-the-sheep) = F</a:t>
            </a:r>
          </a:p>
        </p:txBody>
      </p:sp>
      <p:sp>
        <p:nvSpPr>
          <p:cNvPr id="493580" name="Rectangle 1036">
            <a:extLst>
              <a:ext uri="{FF2B5EF4-FFF2-40B4-BE49-F238E27FC236}">
                <a16:creationId xmlns:a16="http://schemas.microsoft.com/office/drawing/2014/main" id="{ECE5B517-997C-3C26-C078-5AA1029C6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419600"/>
            <a:ext cx="7010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CSCourse(MATH155) = F</a:t>
            </a:r>
          </a:p>
        </p:txBody>
      </p:sp>
      <p:sp>
        <p:nvSpPr>
          <p:cNvPr id="493581" name="Rectangle 1037">
            <a:extLst>
              <a:ext uri="{FF2B5EF4-FFF2-40B4-BE49-F238E27FC236}">
                <a16:creationId xmlns:a16="http://schemas.microsoft.com/office/drawing/2014/main" id="{BE730454-1E59-4E4A-3789-5D87AC296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4953000"/>
            <a:ext cx="7010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How do we say</a:t>
            </a:r>
          </a:p>
        </p:txBody>
      </p:sp>
      <p:sp>
        <p:nvSpPr>
          <p:cNvPr id="493582" name="Rectangle 1038">
            <a:extLst>
              <a:ext uri="{FF2B5EF4-FFF2-40B4-BE49-F238E27FC236}">
                <a16:creationId xmlns:a16="http://schemas.microsoft.com/office/drawing/2014/main" id="{F4163A99-5C54-F094-F7DF-5FD5313CA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410200"/>
            <a:ext cx="7010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All humans are mortal</a:t>
            </a:r>
          </a:p>
        </p:txBody>
      </p:sp>
      <p:sp>
        <p:nvSpPr>
          <p:cNvPr id="493583" name="Rectangle 1039">
            <a:extLst>
              <a:ext uri="{FF2B5EF4-FFF2-40B4-BE49-F238E27FC236}">
                <a16:creationId xmlns:a16="http://schemas.microsoft.com/office/drawing/2014/main" id="{F9349888-50E2-7105-34F2-343148709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791200"/>
            <a:ext cx="7010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65000"/>
              </a:spcBef>
              <a:defRPr/>
            </a:pP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One CS course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3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3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3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3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3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3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3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3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3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3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3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3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3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3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3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3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3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3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1" grpId="0" build="p" autoUpdateAnimBg="0"/>
      <p:bldP spid="493572" grpId="0" autoUpdateAnimBg="0"/>
      <p:bldP spid="493574" grpId="0" autoUpdateAnimBg="0"/>
      <p:bldP spid="493575" grpId="0" autoUpdateAnimBg="0"/>
      <p:bldP spid="493579" grpId="0" autoUpdateAnimBg="0"/>
      <p:bldP spid="493580" grpId="0" autoUpdateAnimBg="0"/>
      <p:bldP spid="493581" grpId="0" autoUpdateAnimBg="0"/>
      <p:bldP spid="493582" grpId="0" autoUpdateAnimBg="0"/>
      <p:bldP spid="49358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4621517A-7471-3660-FCF5-613DB22CFE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x-none" sz="4000"/>
              <a:t>Universal Quantification</a:t>
            </a:r>
            <a:endParaRPr lang="en-CA" altLang="x-none" sz="4000"/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890B57D5-A698-20C9-0E32-57B096A865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295400"/>
            <a:ext cx="8382000" cy="44958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x-none" dirty="0">
                <a:sym typeface="Symbol" charset="2"/>
              </a:rPr>
              <a:t>Let P(x) be a predicate (propositional function).</a:t>
            </a:r>
          </a:p>
          <a:p>
            <a:pPr marL="0" indent="0">
              <a:buNone/>
              <a:defRPr/>
            </a:pPr>
            <a:r>
              <a:rPr lang="en-US" altLang="x-none" b="1" dirty="0">
                <a:sym typeface="Symbol" charset="2"/>
              </a:rPr>
              <a:t>Universally quantified sentence</a:t>
            </a:r>
            <a:r>
              <a:rPr lang="en-US" altLang="x-none" dirty="0">
                <a:sym typeface="Symbol" charset="2"/>
              </a:rPr>
              <a:t>:</a:t>
            </a:r>
          </a:p>
          <a:p>
            <a:pPr marL="0" indent="0">
              <a:buNone/>
              <a:defRPr/>
            </a:pPr>
            <a:r>
              <a:rPr lang="en-US" altLang="x-none" dirty="0">
                <a:sym typeface="Symbol" charset="2"/>
              </a:rPr>
              <a:t>For all x in the </a:t>
            </a:r>
            <a:r>
              <a:rPr lang="en-US" altLang="x-none" dirty="0">
                <a:solidFill>
                  <a:srgbClr val="FF3300"/>
                </a:solidFill>
                <a:sym typeface="Symbol" charset="2"/>
              </a:rPr>
              <a:t>universe of discourse</a:t>
            </a:r>
            <a:r>
              <a:rPr lang="en-US" altLang="x-none" dirty="0">
                <a:sym typeface="Symbol" charset="2"/>
              </a:rPr>
              <a:t> P(x) is true.</a:t>
            </a:r>
          </a:p>
          <a:p>
            <a:pPr marL="0" indent="0">
              <a:buNone/>
              <a:defRPr/>
            </a:pPr>
            <a:r>
              <a:rPr lang="en-US" altLang="x-none" dirty="0">
                <a:sym typeface="Symbol" charset="2"/>
              </a:rPr>
              <a:t>Using the universal quantifier :</a:t>
            </a:r>
          </a:p>
          <a:p>
            <a:pPr marL="0" indent="0">
              <a:buNone/>
              <a:defRPr/>
            </a:pPr>
            <a:r>
              <a:rPr lang="en-US" altLang="x-none" dirty="0">
                <a:sym typeface="Symbol" charset="2"/>
              </a:rPr>
              <a:t>x P(x)   </a:t>
            </a:r>
            <a:r>
              <a:rPr lang="en-US" altLang="x-none" dirty="0">
                <a:solidFill>
                  <a:srgbClr val="66FF33"/>
                </a:solidFill>
                <a:sym typeface="Symbol" charset="2"/>
              </a:rPr>
              <a:t>“for all x P(x)” or “for every x P(x)”</a:t>
            </a:r>
          </a:p>
          <a:p>
            <a:pPr marL="0" indent="0">
              <a:defRPr/>
            </a:pPr>
            <a:r>
              <a:rPr lang="en-US" altLang="x-none" dirty="0">
                <a:solidFill>
                  <a:srgbClr val="00FFFF"/>
                </a:solidFill>
                <a:sym typeface="Symbol" charset="2"/>
              </a:rPr>
              <a:t>(Note: x P(x) is either true or false, so it is a proposition, not a propositional function.)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2E924-58A6-D394-056A-30381D8B4B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BDFD4-5063-E787-4B5B-252C0DF0F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5196B-638A-15BF-1D04-FA513F368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177E2F2D-9D3A-47F4-8909-FC0E8492554E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5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626E6EED-1382-9F92-66FD-5897F013D2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x-none" sz="4000"/>
              <a:t>Universal Quantification</a:t>
            </a:r>
            <a:endParaRPr lang="en-CA" altLang="x-none" sz="4000"/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48FA5258-2F66-D4A4-64E9-5E3DFFB727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295400"/>
            <a:ext cx="8686800" cy="4495800"/>
          </a:xfrm>
        </p:spPr>
        <p:txBody>
          <a:bodyPr>
            <a:noAutofit/>
          </a:bodyPr>
          <a:lstStyle/>
          <a:p>
            <a:pPr marL="0" indent="0">
              <a:defRPr/>
            </a:pPr>
            <a:r>
              <a:rPr lang="en-US" altLang="x-none" dirty="0">
                <a:effectLst/>
                <a:sym typeface="Symbol" charset="2"/>
              </a:rPr>
              <a:t>Example: Let the universe of discourse be all people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x-none" sz="2400" dirty="0">
                <a:solidFill>
                  <a:srgbClr val="00FFFF"/>
                </a:solidFill>
                <a:effectLst/>
                <a:sym typeface="Symbol" charset="2"/>
              </a:rPr>
              <a:t>S(x): x is a UMBC student.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x-none" sz="2400" dirty="0">
                <a:solidFill>
                  <a:srgbClr val="00FFFF"/>
                </a:solidFill>
                <a:effectLst/>
                <a:sym typeface="Symbol" charset="2"/>
              </a:rPr>
              <a:t>G(x): x is a genius.</a:t>
            </a:r>
          </a:p>
          <a:p>
            <a:pPr marL="0" indent="0">
              <a:spcBef>
                <a:spcPct val="50000"/>
              </a:spcBef>
              <a:buNone/>
              <a:defRPr/>
            </a:pPr>
            <a:r>
              <a:rPr lang="en-US" altLang="x-none" dirty="0">
                <a:effectLst/>
                <a:sym typeface="Symbol" charset="2"/>
              </a:rPr>
              <a:t>What does </a:t>
            </a:r>
            <a:r>
              <a:rPr lang="en-US" altLang="x-none" dirty="0">
                <a:solidFill>
                  <a:srgbClr val="00FFFF"/>
                </a:solidFill>
                <a:effectLst/>
                <a:sym typeface="Symbol" charset="2"/>
              </a:rPr>
              <a:t>x (S(x) </a:t>
            </a:r>
            <a:r>
              <a:rPr lang="en-US" altLang="x-none" b="1" dirty="0">
                <a:solidFill>
                  <a:srgbClr val="00FFFF"/>
                </a:solidFill>
                <a:effectLst/>
                <a:sym typeface="Symbol" charset="2"/>
              </a:rPr>
              <a:t></a:t>
            </a:r>
            <a:r>
              <a:rPr lang="en-US" altLang="x-none" dirty="0">
                <a:solidFill>
                  <a:srgbClr val="00FFFF"/>
                </a:solidFill>
                <a:effectLst/>
                <a:sym typeface="Symbol" charset="2"/>
              </a:rPr>
              <a:t> G(x))</a:t>
            </a:r>
            <a:r>
              <a:rPr lang="en-US" altLang="x-none" dirty="0">
                <a:effectLst/>
                <a:sym typeface="Symbol" charset="2"/>
              </a:rPr>
              <a:t> mean ?</a:t>
            </a:r>
          </a:p>
          <a:p>
            <a:pPr marL="0" indent="0">
              <a:spcBef>
                <a:spcPct val="50000"/>
              </a:spcBef>
              <a:buNone/>
              <a:defRPr/>
            </a:pPr>
            <a:r>
              <a:rPr lang="en-US" altLang="x-none" dirty="0">
                <a:effectLst/>
                <a:sym typeface="Symbol" charset="2"/>
              </a:rPr>
              <a:t>“If x is a UMBC student, then x is a genius.” or</a:t>
            </a:r>
          </a:p>
          <a:p>
            <a:pPr marL="0" indent="0">
              <a:buNone/>
              <a:defRPr/>
            </a:pPr>
            <a:r>
              <a:rPr lang="en-US" altLang="x-none" dirty="0">
                <a:effectLst/>
                <a:sym typeface="Symbol" charset="2"/>
              </a:rPr>
              <a:t>“All UMBC students are geniuses.”</a:t>
            </a:r>
          </a:p>
          <a:p>
            <a:pPr marL="0" indent="0">
              <a:spcBef>
                <a:spcPct val="60000"/>
              </a:spcBef>
              <a:buNone/>
              <a:defRPr/>
            </a:pPr>
            <a:r>
              <a:rPr lang="en-US" altLang="x-none" dirty="0">
                <a:effectLst/>
                <a:sym typeface="Symbol" charset="2"/>
              </a:rPr>
              <a:t>If the universe of discourse is all UMBC students, then the same statement can be written as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x-none" sz="2400" dirty="0">
                <a:solidFill>
                  <a:srgbClr val="00FFFF"/>
                </a:solidFill>
                <a:effectLst/>
                <a:sym typeface="Symbol" charset="2"/>
              </a:rPr>
              <a:t>x G(x)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C3A45-ED4F-44DD-C03E-F5B2D15079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DFB05-BF99-0E86-582F-B414BA098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B7FCB-4E32-4E91-E2A6-8B04E261F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8531409F-37F4-421B-B619-4E54DDF0DE1C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CCCAA206-372F-197A-8320-85BFB51844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x-none" sz="4000"/>
              <a:t>Existential Quantification</a:t>
            </a:r>
            <a:endParaRPr lang="en-CA" altLang="x-none" sz="4000"/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A13771E0-E0C9-F615-DD7B-D9536FD5C7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295400"/>
            <a:ext cx="8305800" cy="4495800"/>
          </a:xfrm>
        </p:spPr>
        <p:txBody>
          <a:bodyPr>
            <a:normAutofit/>
          </a:bodyPr>
          <a:lstStyle/>
          <a:p>
            <a:pPr marL="0" indent="0">
              <a:defRPr/>
            </a:pPr>
            <a:r>
              <a:rPr lang="en-US" altLang="x-none" b="1" dirty="0">
                <a:sym typeface="Symbol" charset="2"/>
              </a:rPr>
              <a:t>Existentially quantified sentence</a:t>
            </a:r>
            <a:r>
              <a:rPr lang="en-US" altLang="x-none" dirty="0">
                <a:sym typeface="Symbol" charset="2"/>
              </a:rPr>
              <a:t>:</a:t>
            </a:r>
          </a:p>
          <a:p>
            <a:pPr marL="0" indent="0">
              <a:buNone/>
              <a:defRPr/>
            </a:pPr>
            <a:r>
              <a:rPr lang="en-US" altLang="x-none" dirty="0">
                <a:sym typeface="Symbol" charset="2"/>
              </a:rPr>
              <a:t>There exists an x in the universe of discourse for which P(x) is true.</a:t>
            </a:r>
            <a:endParaRPr lang="en-US" altLang="x-none" sz="1600" dirty="0">
              <a:sym typeface="Symbol" charset="2"/>
            </a:endParaRPr>
          </a:p>
          <a:p>
            <a:pPr marL="0" indent="0">
              <a:buNone/>
              <a:defRPr/>
            </a:pPr>
            <a:r>
              <a:rPr lang="en-US" altLang="x-none" dirty="0">
                <a:sym typeface="Symbol" charset="2"/>
              </a:rPr>
              <a:t>Using the existential quantifier :</a:t>
            </a:r>
          </a:p>
          <a:p>
            <a:pPr marL="0" indent="0">
              <a:buNone/>
              <a:defRPr/>
            </a:pPr>
            <a:r>
              <a:rPr lang="en-US" altLang="x-none" dirty="0">
                <a:sym typeface="Symbol" charset="2"/>
              </a:rPr>
              <a:t>	x P(x)    </a:t>
            </a:r>
            <a:r>
              <a:rPr lang="en-US" altLang="x-none" dirty="0">
                <a:solidFill>
                  <a:srgbClr val="66FF33"/>
                </a:solidFill>
                <a:sym typeface="Symbol" charset="2"/>
              </a:rPr>
              <a:t>“There is an x such that P(x).”</a:t>
            </a:r>
          </a:p>
          <a:p>
            <a:pPr marL="0" indent="0">
              <a:buNone/>
              <a:defRPr/>
            </a:pPr>
            <a:r>
              <a:rPr lang="en-US" altLang="x-none" dirty="0">
                <a:solidFill>
                  <a:srgbClr val="66FF33"/>
                </a:solidFill>
                <a:sym typeface="Symbol" charset="2"/>
              </a:rPr>
              <a:t>	      “There is at least one x such that P(x).”</a:t>
            </a:r>
          </a:p>
          <a:p>
            <a:pPr marL="0" indent="0">
              <a:defRPr/>
            </a:pPr>
            <a:endParaRPr lang="en-US" altLang="x-none" sz="1600" dirty="0">
              <a:sym typeface="Symbol" charset="2"/>
            </a:endParaRPr>
          </a:p>
          <a:p>
            <a:pPr marL="0" indent="0">
              <a:defRPr/>
            </a:pPr>
            <a:r>
              <a:rPr lang="en-US" altLang="x-none" dirty="0">
                <a:solidFill>
                  <a:srgbClr val="00FFFF"/>
                </a:solidFill>
                <a:sym typeface="Symbol" charset="2"/>
              </a:rPr>
              <a:t>(Note: x P(x) is either true or false, so it is a proposition, but no propositional function.)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B8521-891B-EDEA-99F4-641DD9DB93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D9B2A-C93B-EA12-D7AF-ABC39C388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BC4F5-53D5-A8A5-955B-DC89A9163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EF3D517D-5E5C-4406-833D-D8394DF409FD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7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6DDAEA9A-EB96-ECA4-C855-051FFA7AD7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x-none" sz="4000"/>
              <a:t>Existential Quantification</a:t>
            </a:r>
            <a:endParaRPr lang="en-CA" altLang="x-none" sz="4000"/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24E53905-8316-1F15-E897-85320A4715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295400"/>
            <a:ext cx="8305800" cy="4495800"/>
          </a:xfrm>
        </p:spPr>
        <p:txBody>
          <a:bodyPr>
            <a:normAutofit/>
          </a:bodyPr>
          <a:lstStyle/>
          <a:p>
            <a:pPr marL="0" indent="0">
              <a:defRPr/>
            </a:pPr>
            <a:r>
              <a:rPr lang="en-US" altLang="x-none" dirty="0">
                <a:sym typeface="Symbol" charset="2"/>
              </a:rPr>
              <a:t>Example: </a:t>
            </a:r>
          </a:p>
          <a:p>
            <a:pPr marL="0" indent="0">
              <a:buNone/>
              <a:defRPr/>
            </a:pPr>
            <a:r>
              <a:rPr lang="en-US" altLang="x-none" dirty="0">
                <a:solidFill>
                  <a:srgbClr val="00FFFF"/>
                </a:solidFill>
                <a:sym typeface="Symbol" charset="2"/>
              </a:rPr>
              <a:t>P(x): x is a UMBC professor.</a:t>
            </a:r>
          </a:p>
          <a:p>
            <a:pPr marL="0" indent="0">
              <a:buNone/>
              <a:defRPr/>
            </a:pPr>
            <a:r>
              <a:rPr lang="en-US" altLang="x-none" dirty="0">
                <a:solidFill>
                  <a:srgbClr val="00FFFF"/>
                </a:solidFill>
                <a:sym typeface="Symbol" charset="2"/>
              </a:rPr>
              <a:t>G(x): x is a genius.</a:t>
            </a:r>
            <a:endParaRPr lang="en-US" altLang="x-none" sz="1600" dirty="0">
              <a:solidFill>
                <a:srgbClr val="00FFFF"/>
              </a:solidFill>
              <a:sym typeface="Symbol" charset="2"/>
            </a:endParaRPr>
          </a:p>
          <a:p>
            <a:pPr marL="0" indent="0">
              <a:buNone/>
              <a:defRPr/>
            </a:pPr>
            <a:r>
              <a:rPr lang="en-US" altLang="x-none" dirty="0">
                <a:sym typeface="Symbol" charset="2"/>
              </a:rPr>
              <a:t>What does </a:t>
            </a:r>
            <a:r>
              <a:rPr lang="en-US" altLang="x-none" dirty="0">
                <a:solidFill>
                  <a:srgbClr val="00FFFF"/>
                </a:solidFill>
                <a:sym typeface="Symbol" charset="2"/>
              </a:rPr>
              <a:t>x (P(x) </a:t>
            </a:r>
            <a:r>
              <a:rPr lang="en-US" altLang="x-none" b="1" dirty="0">
                <a:solidFill>
                  <a:srgbClr val="00FFFF"/>
                </a:solidFill>
                <a:sym typeface="Symbol" charset="2"/>
              </a:rPr>
              <a:t></a:t>
            </a:r>
            <a:r>
              <a:rPr lang="en-US" altLang="x-none" dirty="0">
                <a:solidFill>
                  <a:srgbClr val="00FFFF"/>
                </a:solidFill>
                <a:sym typeface="Symbol" charset="2"/>
              </a:rPr>
              <a:t> G(x))</a:t>
            </a:r>
            <a:r>
              <a:rPr lang="en-US" altLang="x-none" dirty="0">
                <a:sym typeface="Symbol" charset="2"/>
              </a:rPr>
              <a:t> mean ?</a:t>
            </a:r>
            <a:endParaRPr lang="en-US" altLang="x-none" sz="1600" dirty="0">
              <a:sym typeface="Symbol" charset="2"/>
            </a:endParaRPr>
          </a:p>
          <a:p>
            <a:pPr marL="0" indent="0">
              <a:buNone/>
              <a:defRPr/>
            </a:pPr>
            <a:r>
              <a:rPr lang="en-US" altLang="x-none" dirty="0">
                <a:sym typeface="Symbol" charset="2"/>
              </a:rPr>
              <a:t>“There is an x such that x is a UMBC professor and x is a genius.”</a:t>
            </a:r>
          </a:p>
          <a:p>
            <a:pPr marL="0" indent="0" algn="ctr">
              <a:buNone/>
              <a:defRPr/>
            </a:pPr>
            <a:r>
              <a:rPr lang="en-US" altLang="x-none" dirty="0">
                <a:sym typeface="Symbol" charset="2"/>
              </a:rPr>
              <a:t>or</a:t>
            </a:r>
          </a:p>
          <a:p>
            <a:pPr marL="0" indent="0">
              <a:buNone/>
              <a:defRPr/>
            </a:pPr>
            <a:r>
              <a:rPr lang="en-US" altLang="x-none" dirty="0">
                <a:sym typeface="Symbol" charset="2"/>
              </a:rPr>
              <a:t>“At least one UMBC professor is a genius.”</a:t>
            </a:r>
          </a:p>
          <a:p>
            <a:pPr marL="0" indent="0">
              <a:defRPr/>
            </a:pPr>
            <a:endParaRPr lang="en-US" altLang="x-none" sz="3200" dirty="0">
              <a:solidFill>
                <a:srgbClr val="00FFFF"/>
              </a:solidFill>
              <a:sym typeface="Symbol" charset="2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80AC3-2D95-C07E-A7FF-64F4006EA4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1514E-CC2A-DC58-F6DE-CAD22899E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E1617-2950-FD5D-768F-737AA6B5A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845A80F3-4C95-462B-A974-B3DAC4C2C4FD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8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6154DF54-A753-CBC9-168E-C79DE39D89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x-none" sz="4000"/>
              <a:t>Quantification</a:t>
            </a:r>
            <a:endParaRPr lang="en-CA" altLang="x-none" sz="4000"/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432961BB-B15E-CA04-D0E7-0B72C6C888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800" y="1295400"/>
            <a:ext cx="8610600" cy="2895600"/>
          </a:xfrm>
        </p:spPr>
        <p:txBody>
          <a:bodyPr>
            <a:normAutofit lnSpcReduction="10000"/>
          </a:bodyPr>
          <a:lstStyle/>
          <a:p>
            <a:pPr marL="0" indent="0">
              <a:defRPr/>
            </a:pPr>
            <a:r>
              <a:rPr lang="en-US" altLang="x-none">
                <a:sym typeface="Symbol" charset="2"/>
              </a:rPr>
              <a:t>Another example:</a:t>
            </a:r>
          </a:p>
          <a:p>
            <a:pPr marL="0" indent="0">
              <a:defRPr/>
            </a:pPr>
            <a:r>
              <a:rPr lang="en-US" altLang="x-none">
                <a:sym typeface="Symbol" charset="2"/>
              </a:rPr>
              <a:t>Let the universe of discourse be the real numbers.</a:t>
            </a:r>
          </a:p>
          <a:p>
            <a:pPr marL="0" indent="0">
              <a:defRPr/>
            </a:pPr>
            <a:endParaRPr lang="en-US" altLang="x-none" sz="1600">
              <a:sym typeface="Symbol" charset="2"/>
            </a:endParaRPr>
          </a:p>
          <a:p>
            <a:pPr marL="0" indent="0">
              <a:defRPr/>
            </a:pPr>
            <a:r>
              <a:rPr lang="en-US" altLang="x-none">
                <a:sym typeface="Symbol" charset="2"/>
              </a:rPr>
              <a:t>What does 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xy (x + y = 320)</a:t>
            </a:r>
            <a:r>
              <a:rPr lang="en-US" altLang="x-none">
                <a:sym typeface="Symbol" charset="2"/>
              </a:rPr>
              <a:t> mean ?</a:t>
            </a:r>
          </a:p>
          <a:p>
            <a:pPr marL="0" indent="0">
              <a:defRPr/>
            </a:pPr>
            <a:endParaRPr lang="en-US" altLang="x-none" sz="1800">
              <a:solidFill>
                <a:srgbClr val="00FFFF"/>
              </a:solidFill>
              <a:sym typeface="Symbol" charset="2"/>
            </a:endParaRPr>
          </a:p>
          <a:p>
            <a:pPr marL="0" indent="0">
              <a:defRPr/>
            </a:pPr>
            <a:r>
              <a:rPr lang="en-US" altLang="x-none">
                <a:sym typeface="Symbol" charset="2"/>
              </a:rPr>
              <a:t>“For every x there exists a y so that x + y = 320.”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CE7C223-34F7-04AC-1D85-2544549229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30E8DF6-315B-C189-88CF-1FBCCDA74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03735FC-BA99-D0D2-B126-AD3C23BA7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18057CFC-AB26-4261-A7DB-E2724BB7068E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9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77828" name="Rectangle 4">
            <a:extLst>
              <a:ext uri="{FF2B5EF4-FFF2-40B4-BE49-F238E27FC236}">
                <a16:creationId xmlns:a16="http://schemas.microsoft.com/office/drawing/2014/main" id="{D69B45ED-A493-A25E-B785-5DC7DE766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343400"/>
            <a:ext cx="3124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Is it true?</a:t>
            </a:r>
          </a:p>
        </p:txBody>
      </p:sp>
      <p:sp>
        <p:nvSpPr>
          <p:cNvPr id="77829" name="Rectangle 5">
            <a:extLst>
              <a:ext uri="{FF2B5EF4-FFF2-40B4-BE49-F238E27FC236}">
                <a16:creationId xmlns:a16="http://schemas.microsoft.com/office/drawing/2014/main" id="{0D530816-5AEE-C28B-B384-CD25CE36F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105400"/>
            <a:ext cx="6096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Is it true for the natural numbers?</a:t>
            </a:r>
          </a:p>
        </p:txBody>
      </p:sp>
      <p:sp>
        <p:nvSpPr>
          <p:cNvPr id="77830" name="Rectangle 6">
            <a:extLst>
              <a:ext uri="{FF2B5EF4-FFF2-40B4-BE49-F238E27FC236}">
                <a16:creationId xmlns:a16="http://schemas.microsoft.com/office/drawing/2014/main" id="{77A584E5-D9E1-8D0D-B96B-B0CF56F33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4343400"/>
            <a:ext cx="990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altLang="x-none" sz="280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yes</a:t>
            </a:r>
          </a:p>
        </p:txBody>
      </p:sp>
      <p:sp>
        <p:nvSpPr>
          <p:cNvPr id="77831" name="Rectangle 7">
            <a:extLst>
              <a:ext uri="{FF2B5EF4-FFF2-40B4-BE49-F238E27FC236}">
                <a16:creationId xmlns:a16="http://schemas.microsoft.com/office/drawing/2014/main" id="{3BEBAD32-FE34-CE69-77F0-C998B1003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5105400"/>
            <a:ext cx="990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altLang="x-none" sz="28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no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7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7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7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7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7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7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 autoUpdateAnimBg="0"/>
      <p:bldP spid="77828" grpId="0" build="p" autoUpdateAnimBg="0"/>
      <p:bldP spid="77829" grpId="0" build="p" autoUpdateAnimBg="0"/>
      <p:bldP spid="77830" grpId="0" build="p" autoUpdateAnimBg="0"/>
      <p:bldP spid="77831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Rectangle 2">
            <a:extLst>
              <a:ext uri="{FF2B5EF4-FFF2-40B4-BE49-F238E27FC236}">
                <a16:creationId xmlns:a16="http://schemas.microsoft.com/office/drawing/2014/main" id="{7B0DBCFA-EB68-DCFD-DF4A-B84515047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x-none" sz="4000"/>
              <a:t>Disproof by Counterexample</a:t>
            </a:r>
            <a:endParaRPr lang="en-CA" altLang="x-none" sz="4000"/>
          </a:p>
        </p:txBody>
      </p:sp>
      <p:sp>
        <p:nvSpPr>
          <p:cNvPr id="482307" name="Rectangle 3">
            <a:extLst>
              <a:ext uri="{FF2B5EF4-FFF2-40B4-BE49-F238E27FC236}">
                <a16:creationId xmlns:a16="http://schemas.microsoft.com/office/drawing/2014/main" id="{C7A1BA5E-B654-0348-BB35-DCD7CC4480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295400"/>
            <a:ext cx="8153400" cy="2743200"/>
          </a:xfrm>
        </p:spPr>
        <p:txBody>
          <a:bodyPr/>
          <a:lstStyle/>
          <a:p>
            <a:pPr marL="0" indent="0">
              <a:defRPr/>
            </a:pPr>
            <a:r>
              <a:rPr lang="en-US" altLang="x-none">
                <a:sym typeface="Symbol" charset="2"/>
              </a:rPr>
              <a:t>A counterexample to x P(x) is an object c so that P(c) is false. </a:t>
            </a:r>
          </a:p>
          <a:p>
            <a:pPr marL="0" indent="0">
              <a:defRPr/>
            </a:pPr>
            <a:endParaRPr lang="en-US" altLang="x-none">
              <a:sym typeface="Symbol" charset="2"/>
            </a:endParaRPr>
          </a:p>
          <a:p>
            <a:pPr marL="0" indent="0">
              <a:defRPr/>
            </a:pPr>
            <a:r>
              <a:rPr lang="en-US" altLang="x-none">
                <a:sym typeface="Symbol" charset="2"/>
              </a:rPr>
              <a:t>Statements such as x (P(x) </a:t>
            </a:r>
            <a:r>
              <a:rPr lang="en-US" altLang="x-none" b="1">
                <a:sym typeface="Symbol" charset="2"/>
              </a:rPr>
              <a:t></a:t>
            </a:r>
            <a:r>
              <a:rPr lang="en-US" altLang="x-none">
                <a:sym typeface="Symbol" charset="2"/>
              </a:rPr>
              <a:t>  Q(x)) can be disproved by simply providing a counterexample.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F4F70F5-F80C-900B-B74A-2FE8B939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20ECC-82FA-408F-A681-3CC76EA0C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C5E2A1B-599F-7F74-3C13-D04D0C1DE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11B06CBB-998F-4C7C-885B-5D816CB0BE9D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10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2308" name="Rectangle 4">
            <a:extLst>
              <a:ext uri="{FF2B5EF4-FFF2-40B4-BE49-F238E27FC236}">
                <a16:creationId xmlns:a16="http://schemas.microsoft.com/office/drawing/2014/main" id="{65559117-E0DF-341A-3828-87D12CF72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419601"/>
            <a:ext cx="7696200" cy="687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x-none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Statement: “All birds can fly.”</a:t>
            </a:r>
          </a:p>
          <a:p>
            <a:pPr eaLnBrk="1" hangingPunct="1">
              <a:spcBef>
                <a:spcPct val="15000"/>
              </a:spcBef>
              <a:defRPr/>
            </a:pPr>
            <a:r>
              <a:rPr lang="en-US" altLang="x-none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Disproved by counterexample: Penguin.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2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2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2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2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2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2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307" grpId="0" build="p" autoUpdateAnimBg="0"/>
      <p:bldP spid="482308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E13D2F39-B743-F68B-1B43-4E21C51AF2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x-none" sz="4000"/>
              <a:t>Negation</a:t>
            </a:r>
            <a:endParaRPr lang="en-CA" altLang="x-none" sz="4000"/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E3826F1C-2B7A-DC95-83AE-01DC252AA0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600200"/>
            <a:ext cx="8153400" cy="2895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CA" altLang="x-none">
                <a:sym typeface="Symbol" charset="2"/>
              </a:rPr>
              <a:t></a:t>
            </a:r>
            <a:r>
              <a:rPr lang="en-US" altLang="x-none">
                <a:sym typeface="Symbol" charset="2"/>
              </a:rPr>
              <a:t>(x P(x)) is logically equivalent to x (</a:t>
            </a:r>
            <a:r>
              <a:rPr lang="en-CA" altLang="x-none">
                <a:sym typeface="Symbol" charset="2"/>
              </a:rPr>
              <a:t></a:t>
            </a:r>
            <a:r>
              <a:rPr lang="en-US" altLang="x-none">
                <a:sym typeface="Symbol" charset="2"/>
              </a:rPr>
              <a:t>P(x)).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x-none" sz="2000">
              <a:sym typeface="Symbol" charset="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CA" altLang="x-none">
                <a:sym typeface="Symbol" charset="2"/>
              </a:rPr>
              <a:t></a:t>
            </a:r>
            <a:r>
              <a:rPr lang="en-US" altLang="x-none">
                <a:sym typeface="Symbol" charset="2"/>
              </a:rPr>
              <a:t>(x P(x)) is logically equivalent to x (</a:t>
            </a:r>
            <a:r>
              <a:rPr lang="en-CA" altLang="x-none">
                <a:sym typeface="Symbol" charset="2"/>
              </a:rPr>
              <a:t></a:t>
            </a:r>
            <a:r>
              <a:rPr lang="en-US" altLang="x-none">
                <a:sym typeface="Symbol" charset="2"/>
              </a:rPr>
              <a:t>P(x)).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x-none">
              <a:sym typeface="Symbol" charset="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x-none">
                <a:solidFill>
                  <a:srgbClr val="66FF33"/>
                </a:solidFill>
                <a:sym typeface="Symbol" charset="2"/>
              </a:rPr>
              <a:t>See Table 2 in Section 1.3.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x-none">
              <a:solidFill>
                <a:srgbClr val="66FF33"/>
              </a:solidFill>
              <a:sym typeface="Symbol" charset="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x-none">
                <a:sym typeface="Symbol" charset="2"/>
              </a:rPr>
              <a:t>This is de Morgan’s law for quantifiers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284399-B362-0EBA-E037-CDAEC82770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10458-6126-2211-A8B2-9ACF5CF13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67943-7B2F-8DE5-3DC3-F41824397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84F2B94F-B9B4-4A88-A603-415EECC2DB25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11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8" name="Rectangle 2">
            <a:extLst>
              <a:ext uri="{FF2B5EF4-FFF2-40B4-BE49-F238E27FC236}">
                <a16:creationId xmlns:a16="http://schemas.microsoft.com/office/drawing/2014/main" id="{8CFA9B86-428D-9F14-B55A-1B0A918029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x-none" sz="4000"/>
              <a:t>Negation</a:t>
            </a:r>
            <a:endParaRPr lang="en-CA" altLang="x-none" sz="4000"/>
          </a:p>
        </p:txBody>
      </p:sp>
      <p:sp>
        <p:nvSpPr>
          <p:cNvPr id="500739" name="Rectangle 3">
            <a:extLst>
              <a:ext uri="{FF2B5EF4-FFF2-40B4-BE49-F238E27FC236}">
                <a16:creationId xmlns:a16="http://schemas.microsoft.com/office/drawing/2014/main" id="{9F945A8F-0C20-FCB5-7053-EA72B32660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143000"/>
            <a:ext cx="8153400" cy="2895600"/>
          </a:xfrm>
        </p:spPr>
        <p:txBody>
          <a:bodyPr/>
          <a:lstStyle/>
          <a:p>
            <a:pPr eaLnBrk="1" hangingPunct="1">
              <a:defRPr/>
            </a:pPr>
            <a:r>
              <a:rPr lang="en-CA" altLang="x-none" sz="3200">
                <a:sym typeface="Symbol" charset="2"/>
              </a:rPr>
              <a:t>Examples</a:t>
            </a:r>
            <a:endParaRPr lang="en-US" altLang="x-none" sz="3200">
              <a:sym typeface="Symbol" charset="2"/>
            </a:endParaRPr>
          </a:p>
          <a:p>
            <a:pPr eaLnBrk="1" hangingPunct="1">
              <a:defRPr/>
            </a:pPr>
            <a:endParaRPr lang="en-US" altLang="x-none" sz="800">
              <a:sym typeface="Symbol" charset="2"/>
            </a:endParaRPr>
          </a:p>
          <a:p>
            <a:pPr eaLnBrk="1" hangingPunct="1">
              <a:defRPr/>
            </a:pPr>
            <a:r>
              <a:rPr lang="en-CA" altLang="x-none" sz="3200">
                <a:sym typeface="Symbol" charset="2"/>
              </a:rPr>
              <a:t>Not all roses are red</a:t>
            </a:r>
          </a:p>
          <a:p>
            <a:pPr eaLnBrk="1" hangingPunct="1">
              <a:defRPr/>
            </a:pPr>
            <a:r>
              <a:rPr lang="en-CA" altLang="x-none">
                <a:sym typeface="Symbol" charset="2"/>
              </a:rPr>
              <a:t>     </a:t>
            </a:r>
            <a:r>
              <a:rPr lang="en-CA" altLang="x-none">
                <a:solidFill>
                  <a:srgbClr val="00FFFF"/>
                </a:solidFill>
                <a:sym typeface="Symbol" charset="2"/>
              </a:rPr>
              <a:t>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x (Rose(x)</a:t>
            </a:r>
            <a:r>
              <a:rPr lang="en-US" altLang="x-none" sz="2400">
                <a:solidFill>
                  <a:srgbClr val="00FFFF"/>
                </a:solidFill>
                <a:sym typeface="Symbol" charset="2"/>
              </a:rPr>
              <a:t>  Red(x)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)</a:t>
            </a:r>
            <a:endParaRPr lang="en-US" altLang="x-none" sz="2400">
              <a:solidFill>
                <a:srgbClr val="00FFFF"/>
              </a:solidFill>
              <a:sym typeface="Symbol" charset="2"/>
            </a:endParaRPr>
          </a:p>
          <a:p>
            <a:pPr eaLnBrk="1" hangingPunct="1">
              <a:defRPr/>
            </a:pPr>
            <a:r>
              <a:rPr lang="en-CA" altLang="x-none">
                <a:solidFill>
                  <a:srgbClr val="00FFFF"/>
                </a:solidFill>
                <a:sym typeface="Symbol" charset="2"/>
              </a:rPr>
              <a:t>     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x (Rose(x)</a:t>
            </a:r>
            <a:r>
              <a:rPr lang="en-US" altLang="x-none" sz="2400">
                <a:solidFill>
                  <a:srgbClr val="00FFFF"/>
                </a:solidFill>
                <a:sym typeface="Symbol" charset="2"/>
              </a:rPr>
              <a:t>  </a:t>
            </a:r>
            <a:r>
              <a:rPr lang="en-CA" altLang="x-none">
                <a:solidFill>
                  <a:srgbClr val="00FFFF"/>
                </a:solidFill>
                <a:sym typeface="Symbol" charset="2"/>
              </a:rPr>
              <a:t></a:t>
            </a:r>
            <a:r>
              <a:rPr lang="en-US" altLang="x-none" sz="2400">
                <a:solidFill>
                  <a:srgbClr val="00FFFF"/>
                </a:solidFill>
                <a:sym typeface="Symbol" charset="2"/>
              </a:rPr>
              <a:t>Red(x)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)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02A8F78-77CA-364A-2DD4-4E9AC8BB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190A163-D1DD-E720-2D38-23A3B415F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81C078A-1288-D596-C734-BD40C24BE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E573ABDF-089B-43B8-BE5C-0F7266640C67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12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00741" name="Rectangle 5">
            <a:extLst>
              <a:ext uri="{FF2B5EF4-FFF2-40B4-BE49-F238E27FC236}">
                <a16:creationId xmlns:a16="http://schemas.microsoft.com/office/drawing/2014/main" id="{14D54E5E-DB24-A970-BF8A-2C5E6AD8F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657600"/>
            <a:ext cx="81534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CA" altLang="x-none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Nobody is perfect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en-CA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    </a:t>
            </a:r>
            <a:r>
              <a:rPr lang="en-CA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</a:t>
            </a: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x (Person(x)</a:t>
            </a:r>
            <a:r>
              <a:rPr lang="en-US" altLang="x-none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 Perfect(x)</a:t>
            </a: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)</a:t>
            </a:r>
            <a:endParaRPr lang="en-US" altLang="x-none">
              <a:solidFill>
                <a:srgbClr val="00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  <a:sym typeface="Symbol" charset="2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en-CA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    </a:t>
            </a: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x (Person(x)</a:t>
            </a:r>
            <a:r>
              <a:rPr lang="en-US" altLang="x-none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 </a:t>
            </a:r>
            <a:r>
              <a:rPr lang="en-CA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</a:t>
            </a:r>
            <a:r>
              <a:rPr lang="en-US" altLang="x-none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Perfect(x)</a:t>
            </a: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0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0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0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0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0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0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0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0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0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0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007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007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07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07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0739" grpId="0" build="p" autoUpdateAnimBg="0"/>
      <p:bldP spid="50074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>
            <a:extLst>
              <a:ext uri="{FF2B5EF4-FFF2-40B4-BE49-F238E27FC236}">
                <a16:creationId xmlns:a16="http://schemas.microsoft.com/office/drawing/2014/main" id="{53AC6502-C068-95A9-A68A-8E2AFB2E6E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x-none" sz="4000"/>
              <a:t>Nested Quantifier</a:t>
            </a:r>
            <a:endParaRPr lang="en-CA" altLang="x-none" sz="4000"/>
          </a:p>
        </p:txBody>
      </p:sp>
      <p:sp>
        <p:nvSpPr>
          <p:cNvPr id="490499" name="Rectangle 3">
            <a:extLst>
              <a:ext uri="{FF2B5EF4-FFF2-40B4-BE49-F238E27FC236}">
                <a16:creationId xmlns:a16="http://schemas.microsoft.com/office/drawing/2014/main" id="{2F21EE61-E744-C843-7939-16941B0CD0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066800"/>
            <a:ext cx="8229600" cy="4191000"/>
          </a:xfrm>
        </p:spPr>
        <p:txBody>
          <a:bodyPr/>
          <a:lstStyle/>
          <a:p>
            <a:pPr eaLnBrk="1" hangingPunct="1">
              <a:defRPr/>
            </a:pPr>
            <a:r>
              <a:rPr lang="en-CA" altLang="x-none">
                <a:sym typeface="Symbol" charset="2"/>
              </a:rPr>
              <a:t>A predicate can have more than one variables.</a:t>
            </a:r>
          </a:p>
          <a:p>
            <a:pPr lvl="1" eaLnBrk="1" hangingPunct="1">
              <a:defRPr/>
            </a:pPr>
            <a:r>
              <a:rPr lang="en-CA" altLang="x-none">
                <a:solidFill>
                  <a:srgbClr val="00FFFF"/>
                </a:solidFill>
                <a:sym typeface="Symbol" charset="2"/>
              </a:rPr>
              <a:t>S(x, y, z): z is the sum of x and y</a:t>
            </a:r>
          </a:p>
          <a:p>
            <a:pPr lvl="1" eaLnBrk="1" hangingPunct="1">
              <a:defRPr/>
            </a:pPr>
            <a:r>
              <a:rPr lang="en-CA" altLang="x-none">
                <a:solidFill>
                  <a:srgbClr val="00FFFF"/>
                </a:solidFill>
                <a:sym typeface="Symbol" charset="2"/>
              </a:rPr>
              <a:t>F(x, y): x and y are friends</a:t>
            </a:r>
          </a:p>
          <a:p>
            <a:pPr eaLnBrk="1" hangingPunct="1">
              <a:defRPr/>
            </a:pPr>
            <a:r>
              <a:rPr lang="en-CA" altLang="x-none">
                <a:sym typeface="Symbol" charset="2"/>
              </a:rPr>
              <a:t>We can quantify individual variables in different ways</a:t>
            </a:r>
          </a:p>
          <a:p>
            <a:pPr lvl="1" eaLnBrk="1" hangingPunct="1">
              <a:defRPr/>
            </a:pPr>
            <a:r>
              <a:rPr lang="en-US" altLang="x-none">
                <a:solidFill>
                  <a:srgbClr val="00FFFF"/>
                </a:solidFill>
                <a:sym typeface="Symbol" charset="2"/>
              </a:rPr>
              <a:t>x, y, z (S(x, y, z) </a:t>
            </a: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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 (x &lt;= z  y &lt;= z))</a:t>
            </a:r>
          </a:p>
          <a:p>
            <a:pPr lvl="1" eaLnBrk="1" hangingPunct="1">
              <a:defRPr/>
            </a:pPr>
            <a:r>
              <a:rPr lang="en-US" altLang="x-none">
                <a:solidFill>
                  <a:srgbClr val="00FFFF"/>
                </a:solidFill>
                <a:sym typeface="Symbol" charset="2"/>
              </a:rPr>
              <a:t>x y z (F(x, y)  F(x, z)  (y != z) </a:t>
            </a: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 </a:t>
            </a:r>
            <a:r>
              <a:rPr lang="en-CA" altLang="x-none">
                <a:solidFill>
                  <a:srgbClr val="00FFFF"/>
                </a:solidFill>
                <a:sym typeface="Symbol" charset="2"/>
              </a:rPr>
              <a:t>F(y, z)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8E63C-F858-6E34-C57B-9927425E4A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4EC87-C030-7025-A2C6-24D5F7829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6316C-BE2E-939C-AAA4-70ACEED9F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EDE2898D-CB5C-468B-A1C3-D49EC0C98B72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13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0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0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0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0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90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90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499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>
            <a:extLst>
              <a:ext uri="{FF2B5EF4-FFF2-40B4-BE49-F238E27FC236}">
                <a16:creationId xmlns:a16="http://schemas.microsoft.com/office/drawing/2014/main" id="{7B1887CE-8C4C-591A-193F-94F8266C0B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x-none" sz="4000"/>
              <a:t>Nested Quantifier</a:t>
            </a:r>
            <a:endParaRPr lang="en-CA" altLang="x-none" sz="4000"/>
          </a:p>
        </p:txBody>
      </p:sp>
      <p:sp>
        <p:nvSpPr>
          <p:cNvPr id="494595" name="Rectangle 3">
            <a:extLst>
              <a:ext uri="{FF2B5EF4-FFF2-40B4-BE49-F238E27FC236}">
                <a16:creationId xmlns:a16="http://schemas.microsoft.com/office/drawing/2014/main" id="{EF341DA9-4E74-A89C-0361-DDD742FFC7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066800"/>
            <a:ext cx="8229600" cy="5181600"/>
          </a:xfrm>
        </p:spPr>
        <p:txBody>
          <a:bodyPr/>
          <a:lstStyle/>
          <a:p>
            <a:pPr eaLnBrk="1" hangingPunct="1">
              <a:defRPr/>
            </a:pPr>
            <a:r>
              <a:rPr lang="en-CA" altLang="x-none" sz="3200">
                <a:sym typeface="Symbol" charset="2"/>
              </a:rPr>
              <a:t>Exercise: translate the following English sentence into logical expression</a:t>
            </a:r>
          </a:p>
          <a:p>
            <a:pPr lvl="1" eaLnBrk="1" hangingPunct="1">
              <a:buFontTx/>
              <a:buNone/>
              <a:defRPr/>
            </a:pPr>
            <a:r>
              <a:rPr lang="en-CA" altLang="x-none">
                <a:solidFill>
                  <a:srgbClr val="00FFFF"/>
                </a:solidFill>
                <a:sym typeface="Symbol" charset="2"/>
              </a:rPr>
              <a:t>“There is a rational number in between every pair of distinct rational numbers”</a:t>
            </a:r>
          </a:p>
          <a:p>
            <a:pPr lvl="1" eaLnBrk="1" hangingPunct="1">
              <a:buFontTx/>
              <a:buNone/>
              <a:defRPr/>
            </a:pPr>
            <a:endParaRPr lang="en-CA" altLang="x-none" sz="900">
              <a:solidFill>
                <a:srgbClr val="00FFFF"/>
              </a:solidFill>
              <a:sym typeface="Symbol" charset="2"/>
            </a:endParaRPr>
          </a:p>
          <a:p>
            <a:pPr eaLnBrk="1" hangingPunct="1">
              <a:defRPr/>
            </a:pPr>
            <a:r>
              <a:rPr lang="en-CA" altLang="x-none" sz="3200">
                <a:sym typeface="Symbol" charset="2"/>
              </a:rPr>
              <a:t>Use predicate </a:t>
            </a:r>
            <a:r>
              <a:rPr lang="en-CA" altLang="x-none" sz="3200">
                <a:solidFill>
                  <a:srgbClr val="00FFFF"/>
                </a:solidFill>
                <a:sym typeface="Symbol" charset="2"/>
              </a:rPr>
              <a:t>Q(x)</a:t>
            </a:r>
            <a:r>
              <a:rPr lang="en-CA" altLang="x-none" sz="3200">
                <a:sym typeface="Symbol" charset="2"/>
              </a:rPr>
              <a:t>, which is true when x is a rational number</a:t>
            </a:r>
          </a:p>
          <a:p>
            <a:pPr eaLnBrk="1" hangingPunct="1">
              <a:spcBef>
                <a:spcPct val="0"/>
              </a:spcBef>
              <a:defRPr/>
            </a:pPr>
            <a:endParaRPr lang="en-CA" altLang="x-none" sz="900">
              <a:solidFill>
                <a:srgbClr val="00FFFF"/>
              </a:solidFill>
              <a:sym typeface="Symbol" charset="2"/>
            </a:endParaRPr>
          </a:p>
          <a:p>
            <a:pPr eaLnBrk="1" hangingPunct="1">
              <a:spcBef>
                <a:spcPct val="10000"/>
              </a:spcBef>
              <a:defRPr/>
            </a:pPr>
            <a:r>
              <a:rPr lang="en-US" altLang="x-none">
                <a:solidFill>
                  <a:srgbClr val="00FFFF"/>
                </a:solidFill>
                <a:sym typeface="Symbol" charset="2"/>
              </a:rPr>
              <a:t>	x,y (</a:t>
            </a:r>
            <a:r>
              <a:rPr lang="en-CA" altLang="x-none">
                <a:solidFill>
                  <a:srgbClr val="00FFFF"/>
                </a:solidFill>
                <a:sym typeface="Symbol" charset="2"/>
              </a:rPr>
              <a:t>Q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(x)  </a:t>
            </a:r>
            <a:r>
              <a:rPr lang="en-CA" altLang="x-none">
                <a:solidFill>
                  <a:srgbClr val="00FFFF"/>
                </a:solidFill>
                <a:sym typeface="Symbol" charset="2"/>
              </a:rPr>
              <a:t>Q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 (y)  (x &lt; y) </a:t>
            </a: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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 </a:t>
            </a:r>
          </a:p>
          <a:p>
            <a:pPr eaLnBrk="1" hangingPunct="1">
              <a:defRPr/>
            </a:pPr>
            <a:r>
              <a:rPr lang="en-US" altLang="x-none">
                <a:solidFill>
                  <a:srgbClr val="00FFFF"/>
                </a:solidFill>
                <a:sym typeface="Symbol" charset="2"/>
              </a:rPr>
              <a:t>	   u (Q(u)  (x &lt; u)  (u &lt; y)))</a:t>
            </a:r>
            <a:endParaRPr lang="en-CA" altLang="x-none">
              <a:solidFill>
                <a:srgbClr val="00FFFF"/>
              </a:solidFill>
              <a:sym typeface="Symbol" charset="2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7F5DE-F716-763C-8B85-29498B5930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1995E-89FA-73C3-6BAE-0ABC1F04B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3767C-8E04-AE3C-E259-1ABDDDD49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51BF091E-CB46-44C7-90DA-28977D1217B0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14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94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94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595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Rectangle 2">
            <a:extLst>
              <a:ext uri="{FF2B5EF4-FFF2-40B4-BE49-F238E27FC236}">
                <a16:creationId xmlns:a16="http://schemas.microsoft.com/office/drawing/2014/main" id="{E9EF999F-5BA3-6604-8790-89BC71CD72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72400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x-none" sz="4000" dirty="0"/>
              <a:t>Summary</a:t>
            </a:r>
            <a:endParaRPr lang="en-CA" altLang="x-none" sz="4000" dirty="0"/>
          </a:p>
        </p:txBody>
      </p:sp>
      <p:sp>
        <p:nvSpPr>
          <p:cNvPr id="491523" name="Rectangle 3">
            <a:extLst>
              <a:ext uri="{FF2B5EF4-FFF2-40B4-BE49-F238E27FC236}">
                <a16:creationId xmlns:a16="http://schemas.microsoft.com/office/drawing/2014/main" id="{DBE7804A-7E1B-BADF-894F-D9A493D8BD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57400" y="1219200"/>
            <a:ext cx="8153400" cy="4648200"/>
          </a:xfrm>
        </p:spPr>
        <p:txBody>
          <a:bodyPr>
            <a:normAutofit fontScale="85000" lnSpcReduction="20000"/>
          </a:bodyPr>
          <a:lstStyle/>
          <a:p>
            <a:pPr marL="346075" indent="-346075">
              <a:spcBef>
                <a:spcPct val="10000"/>
              </a:spcBef>
              <a:spcAft>
                <a:spcPct val="20000"/>
              </a:spcAft>
              <a:buFontTx/>
              <a:buChar char="•"/>
              <a:defRPr/>
            </a:pPr>
            <a:r>
              <a:rPr lang="en-US" altLang="x-none" sz="3200"/>
              <a:t>Propositional functions (predicates)</a:t>
            </a:r>
          </a:p>
          <a:p>
            <a:pPr marL="346075" indent="-346075">
              <a:spcBef>
                <a:spcPct val="10000"/>
              </a:spcBef>
              <a:spcAft>
                <a:spcPct val="20000"/>
              </a:spcAft>
              <a:buFontTx/>
              <a:buChar char="•"/>
              <a:defRPr/>
            </a:pPr>
            <a:r>
              <a:rPr lang="en-US" altLang="x-none" sz="3200"/>
              <a:t>Universal and existential quantifiers, and the duality of the two</a:t>
            </a:r>
          </a:p>
          <a:p>
            <a:pPr marL="346075" indent="-346075">
              <a:spcBef>
                <a:spcPct val="10000"/>
              </a:spcBef>
              <a:spcAft>
                <a:spcPct val="20000"/>
              </a:spcAft>
              <a:buFontTx/>
              <a:buChar char="•"/>
              <a:defRPr/>
            </a:pPr>
            <a:r>
              <a:rPr lang="en-US" altLang="x-none" sz="3200"/>
              <a:t>When predicates become propositions</a:t>
            </a:r>
          </a:p>
          <a:p>
            <a:pPr marL="804863" lvl="1">
              <a:spcBef>
                <a:spcPct val="10000"/>
              </a:spcBef>
              <a:spcAft>
                <a:spcPct val="20000"/>
              </a:spcAft>
              <a:defRPr/>
            </a:pPr>
            <a:r>
              <a:rPr lang="en-US" altLang="x-none"/>
              <a:t>All of its variables are instantiated</a:t>
            </a:r>
          </a:p>
          <a:p>
            <a:pPr marL="804863" lvl="1">
              <a:spcBef>
                <a:spcPct val="10000"/>
              </a:spcBef>
              <a:spcAft>
                <a:spcPct val="20000"/>
              </a:spcAft>
              <a:defRPr/>
            </a:pPr>
            <a:r>
              <a:rPr lang="en-US" altLang="x-none"/>
              <a:t>All of its variables are quantified</a:t>
            </a:r>
          </a:p>
          <a:p>
            <a:pPr marL="346075" indent="-346075">
              <a:spcBef>
                <a:spcPct val="10000"/>
              </a:spcBef>
              <a:spcAft>
                <a:spcPct val="20000"/>
              </a:spcAft>
              <a:buFontTx/>
              <a:buChar char="•"/>
              <a:defRPr/>
            </a:pPr>
            <a:r>
              <a:rPr lang="en-US" altLang="x-none" sz="3200"/>
              <a:t>Nested quantifiers</a:t>
            </a:r>
          </a:p>
          <a:p>
            <a:pPr marL="804863" lvl="1">
              <a:spcBef>
                <a:spcPct val="10000"/>
              </a:spcBef>
              <a:spcAft>
                <a:spcPct val="20000"/>
              </a:spcAft>
              <a:defRPr/>
            </a:pPr>
            <a:r>
              <a:rPr lang="en-US" altLang="x-none"/>
              <a:t>Quantifiers with negation</a:t>
            </a:r>
          </a:p>
          <a:p>
            <a:pPr marL="346075" indent="-346075">
              <a:spcBef>
                <a:spcPct val="10000"/>
              </a:spcBef>
              <a:spcAft>
                <a:spcPct val="20000"/>
              </a:spcAft>
              <a:buFontTx/>
              <a:buChar char="•"/>
              <a:defRPr/>
            </a:pPr>
            <a:r>
              <a:rPr lang="en-US" altLang="x-none" sz="3200"/>
              <a:t>Logical expressions formed by predicates, operators, and quantifiers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C8F6C-6047-18B1-AAB4-8C9CD2765F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9C56A-51EC-D59D-841B-D7F5097FF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DECB2-4318-8ACE-ABEF-A453217E2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E40A47E9-F690-4E66-8DF2-26F7DAC3F90D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15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1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1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1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1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1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1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1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1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1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1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1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1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91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91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1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91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23" grpId="0" build="p" bldLvl="2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>
            <a:extLst>
              <a:ext uri="{FF2B5EF4-FFF2-40B4-BE49-F238E27FC236}">
                <a16:creationId xmlns:a16="http://schemas.microsoft.com/office/drawing/2014/main" id="{350EEBE8-8722-997A-E68C-CC332BF5F9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Let’s proceed to…</a:t>
            </a:r>
            <a:endParaRPr lang="en-CA" altLang="x-none" sz="3600"/>
          </a:p>
        </p:txBody>
      </p:sp>
      <p:sp>
        <p:nvSpPr>
          <p:cNvPr id="459779" name="Rectangle 3">
            <a:extLst>
              <a:ext uri="{FF2B5EF4-FFF2-40B4-BE49-F238E27FC236}">
                <a16:creationId xmlns:a16="http://schemas.microsoft.com/office/drawing/2014/main" id="{D676631D-5C5C-8EF6-377C-7F313C6A1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800" y="2133600"/>
            <a:ext cx="8610600" cy="42672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defRPr/>
            </a:pPr>
            <a:r>
              <a:rPr lang="en-US" altLang="x-none" sz="6000">
                <a:solidFill>
                  <a:srgbClr val="00FFFF"/>
                </a:solidFill>
                <a:sym typeface="Symbol" charset="2"/>
              </a:rPr>
              <a:t>Mathematical Reasoning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EE565-3854-90E3-9BC1-6DD1EF9B2A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5EE4E-9F40-FA18-0640-43801B32F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D44AE-4B8F-A7B8-5016-68C39BB92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AC137544-5DC2-4FA9-A5EC-D2C32049C977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16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9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9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7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Rectangle 2">
            <a:extLst>
              <a:ext uri="{FF2B5EF4-FFF2-40B4-BE49-F238E27FC236}">
                <a16:creationId xmlns:a16="http://schemas.microsoft.com/office/drawing/2014/main" id="{8886C07F-B156-76B4-D5F0-3249F9084A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Mathematical Reasoning</a:t>
            </a:r>
            <a:endParaRPr lang="en-CA" altLang="x-none" sz="3600"/>
          </a:p>
        </p:txBody>
      </p:sp>
      <p:sp>
        <p:nvSpPr>
          <p:cNvPr id="460803" name="Rectangle 3">
            <a:extLst>
              <a:ext uri="{FF2B5EF4-FFF2-40B4-BE49-F238E27FC236}">
                <a16:creationId xmlns:a16="http://schemas.microsoft.com/office/drawing/2014/main" id="{9B867E57-D52C-5440-BB9E-CEB06A299E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5000" y="1143000"/>
            <a:ext cx="8610600" cy="50292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 dirty="0">
                <a:sym typeface="Symbol" charset="2"/>
              </a:rPr>
              <a:t>We need </a:t>
            </a:r>
            <a:r>
              <a:rPr lang="en-US" altLang="x-none" b="1" dirty="0">
                <a:solidFill>
                  <a:srgbClr val="00FFFF"/>
                </a:solidFill>
                <a:sym typeface="Symbol" charset="2"/>
              </a:rPr>
              <a:t>mathematical reasoning</a:t>
            </a:r>
            <a:r>
              <a:rPr lang="en-US" altLang="x-none" dirty="0">
                <a:sym typeface="Symbol" charset="2"/>
              </a:rPr>
              <a:t> to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800" dirty="0">
              <a:sym typeface="Symbol" charset="2"/>
            </a:endParaRPr>
          </a:p>
          <a:p>
            <a:pPr marL="0" indent="0">
              <a:spcBef>
                <a:spcPct val="0"/>
              </a:spcBef>
              <a:buFontTx/>
              <a:buChar char="•"/>
              <a:defRPr/>
            </a:pPr>
            <a:r>
              <a:rPr lang="en-US" altLang="x-none" dirty="0">
                <a:sym typeface="Symbol" charset="2"/>
              </a:rPr>
              <a:t>determine whether a mathematical argument is </a:t>
            </a:r>
            <a:br>
              <a:rPr lang="en-US" altLang="x-none" dirty="0">
                <a:sym typeface="Symbol" charset="2"/>
              </a:rPr>
            </a:br>
            <a:r>
              <a:rPr lang="en-US" altLang="x-none" dirty="0">
                <a:sym typeface="Symbol" charset="2"/>
              </a:rPr>
              <a:t>   correct or incorrect and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altLang="x-none" dirty="0">
                <a:sym typeface="Symbol" charset="2"/>
              </a:rPr>
              <a:t>construct mathematical arguments.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dirty="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 dirty="0">
                <a:sym typeface="Symbol" charset="2"/>
              </a:rPr>
              <a:t>Mathematical reasoning is not only important for conducting </a:t>
            </a:r>
            <a:r>
              <a:rPr lang="en-US" altLang="x-none" b="1" dirty="0">
                <a:solidFill>
                  <a:srgbClr val="00FFFF"/>
                </a:solidFill>
                <a:sym typeface="Symbol" charset="2"/>
              </a:rPr>
              <a:t>proofs</a:t>
            </a:r>
            <a:r>
              <a:rPr lang="en-US" altLang="x-none" dirty="0">
                <a:sym typeface="Symbol" charset="2"/>
              </a:rPr>
              <a:t> and </a:t>
            </a:r>
            <a:r>
              <a:rPr lang="en-US" altLang="x-none" b="1" dirty="0">
                <a:solidFill>
                  <a:srgbClr val="00FFFF"/>
                </a:solidFill>
                <a:sym typeface="Symbol" charset="2"/>
              </a:rPr>
              <a:t>program verification</a:t>
            </a:r>
            <a:r>
              <a:rPr lang="en-US" altLang="x-none" dirty="0">
                <a:sym typeface="Symbol" charset="2"/>
              </a:rPr>
              <a:t>, but also for </a:t>
            </a:r>
            <a:r>
              <a:rPr lang="en-US" altLang="x-none" b="1" dirty="0">
                <a:solidFill>
                  <a:srgbClr val="00FFFF"/>
                </a:solidFill>
                <a:sym typeface="Symbol" charset="2"/>
              </a:rPr>
              <a:t>artificial intelligence</a:t>
            </a:r>
            <a:r>
              <a:rPr lang="en-US" altLang="x-none" dirty="0">
                <a:sym typeface="Symbol" charset="2"/>
              </a:rPr>
              <a:t> systems (drawing logical inferences from knowledge and facts).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dirty="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 dirty="0">
                <a:sym typeface="Symbol" charset="2"/>
              </a:rPr>
              <a:t>We focus on </a:t>
            </a:r>
            <a:r>
              <a:rPr lang="en-US" altLang="x-none" b="1" dirty="0">
                <a:solidFill>
                  <a:srgbClr val="00FFFF"/>
                </a:solidFill>
                <a:sym typeface="Symbol" charset="2"/>
              </a:rPr>
              <a:t>deductive</a:t>
            </a:r>
            <a:r>
              <a:rPr lang="en-US" altLang="x-none" dirty="0">
                <a:sym typeface="Symbol" charset="2"/>
              </a:rPr>
              <a:t> proofs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D9053-0663-E9CA-8B6F-4699BE9649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CA301-6A4E-0EAD-0A53-58FA7C541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83370-E3D5-4F4D-C049-A913733F0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88E4FA89-DBD0-45B6-ACA8-B7663A209995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17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0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0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0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0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0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0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0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0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0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0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03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>
            <a:extLst>
              <a:ext uri="{FF2B5EF4-FFF2-40B4-BE49-F238E27FC236}">
                <a16:creationId xmlns:a16="http://schemas.microsoft.com/office/drawing/2014/main" id="{ADBE2140-F9F1-46B9-215D-41B09566E4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Terminology</a:t>
            </a:r>
            <a:endParaRPr lang="en-CA" altLang="x-none" sz="3600"/>
          </a:p>
        </p:txBody>
      </p:sp>
      <p:sp>
        <p:nvSpPr>
          <p:cNvPr id="461827" name="Rectangle 3">
            <a:extLst>
              <a:ext uri="{FF2B5EF4-FFF2-40B4-BE49-F238E27FC236}">
                <a16:creationId xmlns:a16="http://schemas.microsoft.com/office/drawing/2014/main" id="{00FC1BC9-960F-5790-D2B5-2B4A644307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800" y="914400"/>
            <a:ext cx="8610600" cy="54102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An </a:t>
            </a: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axiom</a:t>
            </a:r>
            <a:r>
              <a:rPr lang="en-US" altLang="x-none">
                <a:sym typeface="Symbol" charset="2"/>
              </a:rPr>
              <a:t> is a basic assumption about mathematical structure that needs no proof.</a:t>
            </a:r>
          </a:p>
          <a:p>
            <a:pPr lvl="1" eaLnBrk="1" hangingPunct="1">
              <a:spcBef>
                <a:spcPct val="0"/>
              </a:spcBef>
              <a:buFontTx/>
              <a:buChar char="-"/>
              <a:defRPr/>
            </a:pPr>
            <a:r>
              <a:rPr lang="en-US" altLang="x-none">
                <a:sym typeface="Symbol" charset="2"/>
              </a:rPr>
              <a:t>Things known to be true (facts or proven theorems)</a:t>
            </a:r>
          </a:p>
          <a:p>
            <a:pPr lvl="1" eaLnBrk="1" hangingPunct="1">
              <a:spcBef>
                <a:spcPct val="0"/>
              </a:spcBef>
              <a:buFontTx/>
              <a:buChar char="-"/>
              <a:defRPr/>
            </a:pPr>
            <a:r>
              <a:rPr lang="en-US" altLang="x-none">
                <a:sym typeface="Symbol" charset="2"/>
              </a:rPr>
              <a:t>Things believed to be true but cannot be proved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24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We can use a </a:t>
            </a: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proof</a:t>
            </a:r>
            <a:r>
              <a:rPr lang="en-US" altLang="x-none">
                <a:sym typeface="Symbol" charset="2"/>
              </a:rPr>
              <a:t> to demonstrate that a particular statement is true. A proof consists of a sequence of statements that form an argument.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16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The steps that connect the statements in such a sequence are the </a:t>
            </a: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rules of inference</a:t>
            </a:r>
            <a:r>
              <a:rPr lang="en-US" altLang="x-none">
                <a:sym typeface="Symbol" charset="2"/>
              </a:rPr>
              <a:t>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16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Cases of incorrect reasoning are called </a:t>
            </a: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fallacies</a:t>
            </a:r>
            <a:r>
              <a:rPr lang="en-US" altLang="x-none">
                <a:sym typeface="Symbol" charset="2"/>
              </a:rPr>
              <a:t>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1600">
              <a:sym typeface="Symbol" charset="2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E038B-6A3D-B137-41DE-8C7A0DC05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B66CE-D047-7F70-1423-A06DAD4D1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2106E-9450-6851-10B9-C109A54DE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7028267A-0A88-4E01-A1A3-669BE7E04720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18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1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1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1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1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1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1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1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1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1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1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27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2">
            <a:extLst>
              <a:ext uri="{FF2B5EF4-FFF2-40B4-BE49-F238E27FC236}">
                <a16:creationId xmlns:a16="http://schemas.microsoft.com/office/drawing/2014/main" id="{A33CD6E1-EA02-50F0-1C9D-E315B282BC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Terminology</a:t>
            </a:r>
            <a:endParaRPr lang="en-CA" altLang="x-none" sz="3600"/>
          </a:p>
        </p:txBody>
      </p:sp>
      <p:sp>
        <p:nvSpPr>
          <p:cNvPr id="462851" name="Rectangle 3">
            <a:extLst>
              <a:ext uri="{FF2B5EF4-FFF2-40B4-BE49-F238E27FC236}">
                <a16:creationId xmlns:a16="http://schemas.microsoft.com/office/drawing/2014/main" id="{C21B795F-8D52-6092-3F15-5DEEE37975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800" y="1143000"/>
            <a:ext cx="8610600" cy="50292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 dirty="0">
                <a:sym typeface="Symbol" charset="2"/>
              </a:rPr>
              <a:t>A </a:t>
            </a:r>
            <a:r>
              <a:rPr lang="en-US" altLang="x-none" b="1" dirty="0">
                <a:solidFill>
                  <a:srgbClr val="00FFFF"/>
                </a:solidFill>
                <a:sym typeface="Symbol" charset="2"/>
              </a:rPr>
              <a:t>theorem</a:t>
            </a:r>
            <a:r>
              <a:rPr lang="en-US" altLang="x-none" dirty="0">
                <a:sym typeface="Symbol" charset="2"/>
              </a:rPr>
              <a:t> is a statement that can be shown to be true.</a:t>
            </a:r>
            <a:r>
              <a:rPr lang="en-US" altLang="x-none" sz="3200" dirty="0">
                <a:sym typeface="Symbol" charset="2"/>
              </a:rPr>
              <a:t> 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dirty="0">
                <a:sym typeface="Symbol" charset="2"/>
              </a:rPr>
              <a:t>A </a:t>
            </a:r>
            <a:r>
              <a:rPr lang="en-US" altLang="x-none" b="1" dirty="0">
                <a:solidFill>
                  <a:srgbClr val="00FFFF"/>
                </a:solidFill>
                <a:sym typeface="Symbol" charset="2"/>
              </a:rPr>
              <a:t>lemma</a:t>
            </a:r>
            <a:r>
              <a:rPr lang="en-US" altLang="x-none" dirty="0">
                <a:sym typeface="Symbol" charset="2"/>
              </a:rPr>
              <a:t> is a simple theorem used as an intermediate result in the proof of another theorem.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dirty="0">
                <a:sym typeface="Symbol" charset="2"/>
              </a:rPr>
              <a:t>A </a:t>
            </a:r>
            <a:r>
              <a:rPr lang="en-US" altLang="x-none" b="1" dirty="0">
                <a:solidFill>
                  <a:srgbClr val="00FFFF"/>
                </a:solidFill>
                <a:sym typeface="Symbol" charset="2"/>
              </a:rPr>
              <a:t>corollary</a:t>
            </a:r>
            <a:r>
              <a:rPr lang="en-US" altLang="x-none" dirty="0">
                <a:sym typeface="Symbol" charset="2"/>
              </a:rPr>
              <a:t> is a proposition that follows directly from a theorem that has been proved.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dirty="0">
                <a:sym typeface="Symbol" charset="2"/>
              </a:rPr>
              <a:t>A </a:t>
            </a:r>
            <a:r>
              <a:rPr lang="en-US" altLang="x-none" b="1" dirty="0">
                <a:solidFill>
                  <a:srgbClr val="00FFFF"/>
                </a:solidFill>
                <a:sym typeface="Symbol" charset="2"/>
              </a:rPr>
              <a:t>conjecture</a:t>
            </a:r>
            <a:r>
              <a:rPr lang="en-US" altLang="x-none" dirty="0">
                <a:sym typeface="Symbol" charset="2"/>
              </a:rPr>
              <a:t> is a statement whose truth value is unknown. Once it is proven, it becomes a theorem.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9F65A-A544-5F37-20EA-F396FFC4EE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3E89B-F9F4-DA45-AF9C-EE33C0A5D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DE661-2797-B6D4-3B2E-E0562133A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B5F40C37-AE3B-4A26-8419-7A4856D9159D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19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1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1026">
            <a:extLst>
              <a:ext uri="{FF2B5EF4-FFF2-40B4-BE49-F238E27FC236}">
                <a16:creationId xmlns:a16="http://schemas.microsoft.com/office/drawing/2014/main" id="{88A325C7-2BC2-3068-EDAB-FC45A60A69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Proofs</a:t>
            </a:r>
            <a:endParaRPr lang="en-CA" altLang="x-none" sz="3600"/>
          </a:p>
        </p:txBody>
      </p:sp>
      <p:sp>
        <p:nvSpPr>
          <p:cNvPr id="501763" name="Rectangle 1027">
            <a:extLst>
              <a:ext uri="{FF2B5EF4-FFF2-40B4-BE49-F238E27FC236}">
                <a16:creationId xmlns:a16="http://schemas.microsoft.com/office/drawing/2014/main" id="{C603B853-226B-1BC5-01ED-08C7D16486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800" y="1143000"/>
            <a:ext cx="8610600" cy="50292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A </a:t>
            </a: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theorem</a:t>
            </a:r>
            <a:r>
              <a:rPr lang="en-US" altLang="x-none">
                <a:sym typeface="Symbol" charset="2"/>
              </a:rPr>
              <a:t> often has two parts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Char char="-"/>
              <a:defRPr/>
            </a:pPr>
            <a:r>
              <a:rPr lang="en-US" altLang="x-none">
                <a:sym typeface="Symbol" charset="2"/>
              </a:rPr>
              <a:t>Conditions (premises, hypotheses)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Char char="-"/>
              <a:defRPr/>
            </a:pPr>
            <a:r>
              <a:rPr lang="en-US" altLang="x-none">
                <a:sym typeface="Symbol" charset="2"/>
              </a:rPr>
              <a:t>conclusion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24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A </a:t>
            </a: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correct (deductive) proof</a:t>
            </a:r>
            <a:r>
              <a:rPr lang="en-US" altLang="x-none">
                <a:sym typeface="Symbol" charset="2"/>
              </a:rPr>
              <a:t> is to establish that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Char char="-"/>
              <a:defRPr/>
            </a:pPr>
            <a:r>
              <a:rPr lang="en-US" altLang="x-none">
                <a:sym typeface="Symbol" charset="2"/>
              </a:rPr>
              <a:t>If the conditions are true then the conclusion is true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Char char="-"/>
              <a:defRPr/>
            </a:pPr>
            <a:r>
              <a:rPr lang="en-US" altLang="x-none">
                <a:sym typeface="Symbol" charset="2"/>
              </a:rPr>
              <a:t>I.e., Conditions  conclusion is a 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tautology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2400">
              <a:solidFill>
                <a:srgbClr val="00FFFF"/>
              </a:solidFill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Often there are missing pieces between conditions and conclusion. Fill it by an 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argument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Char char="-"/>
              <a:defRPr/>
            </a:pPr>
            <a:r>
              <a:rPr lang="en-US" altLang="x-none">
                <a:sym typeface="Symbol" charset="2"/>
              </a:rPr>
              <a:t>Using conditions and axioms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Char char="-"/>
              <a:defRPr/>
            </a:pPr>
            <a:r>
              <a:rPr lang="en-US" altLang="x-none">
                <a:sym typeface="Symbol" charset="2"/>
              </a:rPr>
              <a:t>Statements in the argument connected by proper rules of inference</a:t>
            </a:r>
            <a:endParaRPr lang="en-US" altLang="x-none" sz="2000">
              <a:sym typeface="Symbol" charset="2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D10FF-54A6-0D07-855E-BCA13AC813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4670D-76D2-D266-FF4D-442F968E7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D4F92-E52A-55FD-A239-2D8430EBF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28CBD198-D1A4-4E6D-9AC0-F19EEDFF2646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20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1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1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1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1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1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1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1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1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1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1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1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1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17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17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01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01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17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17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63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>
            <a:extLst>
              <a:ext uri="{FF2B5EF4-FFF2-40B4-BE49-F238E27FC236}">
                <a16:creationId xmlns:a16="http://schemas.microsoft.com/office/drawing/2014/main" id="{63DB1828-F530-909C-357E-E114E1CAEE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Rules of Inference</a:t>
            </a:r>
            <a:endParaRPr lang="en-CA" altLang="x-none" sz="3600"/>
          </a:p>
        </p:txBody>
      </p:sp>
      <p:sp>
        <p:nvSpPr>
          <p:cNvPr id="463875" name="Rectangle 3">
            <a:extLst>
              <a:ext uri="{FF2B5EF4-FFF2-40B4-BE49-F238E27FC236}">
                <a16:creationId xmlns:a16="http://schemas.microsoft.com/office/drawing/2014/main" id="{9DEE83E8-6C46-EBD1-3D24-E989D1501DE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800" y="1066800"/>
            <a:ext cx="8610600" cy="52578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Rules of inference</a:t>
            </a:r>
            <a:r>
              <a:rPr lang="en-US" altLang="x-none">
                <a:sym typeface="Symbol" charset="2"/>
              </a:rPr>
              <a:t> provide the justification of the steps used in a proof.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One important rule is called </a:t>
            </a: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modus ponens</a:t>
            </a:r>
            <a:r>
              <a:rPr lang="en-US" altLang="x-none">
                <a:sym typeface="Symbol" charset="2"/>
              </a:rPr>
              <a:t> or the </a:t>
            </a: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law of detachment</a:t>
            </a:r>
            <a:r>
              <a:rPr lang="en-US" altLang="x-none">
                <a:sym typeface="Symbol" charset="2"/>
              </a:rPr>
              <a:t>. It is based on the tautology </a:t>
            </a:r>
            <a:br>
              <a:rPr lang="en-US" altLang="x-none">
                <a:sym typeface="Symbol" charset="2"/>
              </a:rPr>
            </a:br>
            <a:r>
              <a:rPr lang="en-US" altLang="x-none">
                <a:sym typeface="Symbol" charset="2"/>
              </a:rPr>
              <a:t>(p  (p   q))  q. We write it in the following way: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p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p   q</a:t>
            </a:r>
          </a:p>
          <a:p>
            <a:pPr marL="0" indent="0">
              <a:lnSpc>
                <a:spcPct val="55000"/>
              </a:lnSpc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____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 q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0C9CBAC-E8F4-ECE2-1389-B7B95DE6E1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232D9B-F2F6-0537-1E68-7D9F143C5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A3FB387-84CA-7264-D7F3-A41334105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BCCAE951-B374-4E57-A521-16553013E2F8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21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3876" name="Rectangle 4">
            <a:extLst>
              <a:ext uri="{FF2B5EF4-FFF2-40B4-BE49-F238E27FC236}">
                <a16:creationId xmlns:a16="http://schemas.microsoft.com/office/drawing/2014/main" id="{46EBE550-8694-B180-A150-4272DC312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114800"/>
            <a:ext cx="70104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The two </a:t>
            </a:r>
            <a:r>
              <a:rPr lang="en-US" altLang="x-none" sz="2800" b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hypotheses</a:t>
            </a: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p and p   q are </a:t>
            </a:r>
            <a:b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</a:b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written in a column, and the </a:t>
            </a:r>
            <a:r>
              <a:rPr lang="en-US" altLang="x-none" sz="2800" b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conclusion</a:t>
            </a:r>
            <a:b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</a:b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below a bar, where  means “therefore”.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3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3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3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3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3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3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3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3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875" grpId="0" build="p" autoUpdateAnimBg="0"/>
      <p:bldP spid="463876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Rectangle 2">
            <a:extLst>
              <a:ext uri="{FF2B5EF4-FFF2-40B4-BE49-F238E27FC236}">
                <a16:creationId xmlns:a16="http://schemas.microsoft.com/office/drawing/2014/main" id="{41A08FB7-40CB-2190-2E9C-7DB68B2334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Rules of Inference</a:t>
            </a:r>
            <a:endParaRPr lang="en-CA" altLang="x-none" sz="3600"/>
          </a:p>
        </p:txBody>
      </p:sp>
      <p:sp>
        <p:nvSpPr>
          <p:cNvPr id="464899" name="Rectangle 3">
            <a:extLst>
              <a:ext uri="{FF2B5EF4-FFF2-40B4-BE49-F238E27FC236}">
                <a16:creationId xmlns:a16="http://schemas.microsoft.com/office/drawing/2014/main" id="{36C570CE-A6CA-7A51-8786-61EA045879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800" y="1295400"/>
            <a:ext cx="8610600" cy="44196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The general form of a rule of inference is: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  p</a:t>
            </a:r>
            <a:r>
              <a:rPr lang="en-US" altLang="x-none" baseline="-25000">
                <a:sym typeface="Symbol" charset="2"/>
              </a:rPr>
              <a:t>1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  p</a:t>
            </a:r>
            <a:r>
              <a:rPr lang="en-US" altLang="x-none" baseline="-25000">
                <a:sym typeface="Symbol" charset="2"/>
              </a:rPr>
              <a:t>2</a:t>
            </a:r>
          </a:p>
          <a:p>
            <a:pPr marL="0" indent="0">
              <a:lnSpc>
                <a:spcPct val="55000"/>
              </a:lnSpc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  .</a:t>
            </a:r>
          </a:p>
          <a:p>
            <a:pPr marL="0" indent="0">
              <a:lnSpc>
                <a:spcPct val="55000"/>
              </a:lnSpc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  .</a:t>
            </a:r>
          </a:p>
          <a:p>
            <a:pPr marL="0" indent="0">
              <a:lnSpc>
                <a:spcPct val="55000"/>
              </a:lnSpc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  .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  p</a:t>
            </a:r>
            <a:r>
              <a:rPr lang="en-US" altLang="x-none" baseline="-25000">
                <a:sym typeface="Symbol" charset="2"/>
              </a:rPr>
              <a:t>n</a:t>
            </a:r>
          </a:p>
          <a:p>
            <a:pPr marL="0" indent="0">
              <a:lnSpc>
                <a:spcPct val="55000"/>
              </a:lnSpc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____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 q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AFE9F78-4109-68BE-E9CC-BCFF6C2540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0A58DCD-D05A-0595-EC1B-05AA39C9C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FCCE5B4-666F-F0A2-40D6-AD75C65E8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A40F00C2-1102-4B43-B4A5-E003183FCBEA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22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4900" name="Rectangle 4">
            <a:extLst>
              <a:ext uri="{FF2B5EF4-FFF2-40B4-BE49-F238E27FC236}">
                <a16:creationId xmlns:a16="http://schemas.microsoft.com/office/drawing/2014/main" id="{5D2B89F2-C332-2D86-FB83-F0B2C77E6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286000"/>
            <a:ext cx="70866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The rule states that if p</a:t>
            </a:r>
            <a:r>
              <a:rPr lang="en-US" altLang="x-none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1</a:t>
            </a: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</a:t>
            </a:r>
            <a:r>
              <a:rPr lang="en-US" altLang="x-none" sz="2800" b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and</a:t>
            </a: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p</a:t>
            </a:r>
            <a:r>
              <a:rPr lang="en-US" altLang="x-none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2</a:t>
            </a: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</a:t>
            </a:r>
            <a:r>
              <a:rPr lang="en-US" altLang="x-none" sz="2800" b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and</a:t>
            </a: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… </a:t>
            </a:r>
            <a:r>
              <a:rPr lang="en-US" altLang="x-none" sz="2800" b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and</a:t>
            </a: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p</a:t>
            </a:r>
            <a:r>
              <a:rPr lang="en-US" altLang="x-none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n</a:t>
            </a: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are all true, then q is true as well.</a:t>
            </a:r>
          </a:p>
          <a:p>
            <a:pPr eaLnBrk="1" hangingPunct="1">
              <a:defRPr/>
            </a:pPr>
            <a:endParaRPr lang="en-US" altLang="x-none" sz="28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  <a:sym typeface="Symbol" charset="2"/>
            </a:endParaRPr>
          </a:p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Each rule is an established tautology of</a:t>
            </a:r>
          </a:p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     p</a:t>
            </a:r>
            <a:r>
              <a:rPr lang="en-US" altLang="x-none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1</a:t>
            </a: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 p</a:t>
            </a:r>
            <a:r>
              <a:rPr lang="en-US" altLang="x-none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2</a:t>
            </a: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 …  p</a:t>
            </a:r>
            <a:r>
              <a:rPr lang="en-US" altLang="x-none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n</a:t>
            </a: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 q</a:t>
            </a:r>
          </a:p>
          <a:p>
            <a:pPr eaLnBrk="1" hangingPunct="1">
              <a:defRPr/>
            </a:pPr>
            <a:endParaRPr lang="en-US" altLang="x-none" sz="28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  <a:sym typeface="Symbol" charset="2"/>
            </a:endParaRPr>
          </a:p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These rules of inference can be used in any mathematical argument and do not </a:t>
            </a:r>
            <a:b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</a:b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require any proof.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4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4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4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4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4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4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4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4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4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4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4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4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4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4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4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4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4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4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64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4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649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649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49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49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649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49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899" grpId="0" build="p" autoUpdateAnimBg="0"/>
      <p:bldP spid="464900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Rectangle 2">
            <a:extLst>
              <a:ext uri="{FF2B5EF4-FFF2-40B4-BE49-F238E27FC236}">
                <a16:creationId xmlns:a16="http://schemas.microsoft.com/office/drawing/2014/main" id="{32C7B5C8-F209-F1D0-1EDB-A373FD7CCE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Rules of Inference</a:t>
            </a:r>
            <a:endParaRPr lang="en-CA" altLang="x-none" sz="3600"/>
          </a:p>
        </p:txBody>
      </p:sp>
      <p:sp>
        <p:nvSpPr>
          <p:cNvPr id="465923" name="Rectangle 3">
            <a:extLst>
              <a:ext uri="{FF2B5EF4-FFF2-40B4-BE49-F238E27FC236}">
                <a16:creationId xmlns:a16="http://schemas.microsoft.com/office/drawing/2014/main" id="{283819C7-F0C8-EA2C-EDBD-4C8A31481D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800" y="1066800"/>
            <a:ext cx="1447800" cy="16002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 p</a:t>
            </a:r>
          </a:p>
          <a:p>
            <a:pPr marL="0" indent="0">
              <a:lnSpc>
                <a:spcPct val="55000"/>
              </a:lnSpc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_____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 pq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AC8E0993-C563-6E27-5399-BEA556A671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61EDB8-6B99-DD7B-92D6-94813E1CA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A6833A5-0BCC-1243-EECF-D8D69C65E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5F56AF5D-3202-41FA-B734-2E0279C93DE4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23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5924" name="Rectangle 4">
            <a:extLst>
              <a:ext uri="{FF2B5EF4-FFF2-40B4-BE49-F238E27FC236}">
                <a16:creationId xmlns:a16="http://schemas.microsoft.com/office/drawing/2014/main" id="{5DF360C6-1633-D444-0AE7-DEFDF1405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1524000"/>
            <a:ext cx="1752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Addition</a:t>
            </a:r>
          </a:p>
        </p:txBody>
      </p:sp>
      <p:sp>
        <p:nvSpPr>
          <p:cNvPr id="465925" name="Rectangle 5">
            <a:extLst>
              <a:ext uri="{FF2B5EF4-FFF2-40B4-BE49-F238E27FC236}">
                <a16:creationId xmlns:a16="http://schemas.microsoft.com/office/drawing/2014/main" id="{8D302B23-C149-5048-B6B8-6E0E80E945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743200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pq</a:t>
            </a:r>
          </a:p>
          <a:p>
            <a:pPr eaLnBrk="1" hangingPunct="1">
              <a:lnSpc>
                <a:spcPct val="55000"/>
              </a:lnSpc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_____</a:t>
            </a:r>
          </a:p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 p</a:t>
            </a:r>
          </a:p>
        </p:txBody>
      </p:sp>
      <p:sp>
        <p:nvSpPr>
          <p:cNvPr id="465926" name="Rectangle 6">
            <a:extLst>
              <a:ext uri="{FF2B5EF4-FFF2-40B4-BE49-F238E27FC236}">
                <a16:creationId xmlns:a16="http://schemas.microsoft.com/office/drawing/2014/main" id="{90924DDC-F31D-D18A-D002-40C93A8D8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200400"/>
            <a:ext cx="2590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Simplification</a:t>
            </a:r>
          </a:p>
        </p:txBody>
      </p:sp>
      <p:sp>
        <p:nvSpPr>
          <p:cNvPr id="465927" name="Rectangle 7">
            <a:extLst>
              <a:ext uri="{FF2B5EF4-FFF2-40B4-BE49-F238E27FC236}">
                <a16:creationId xmlns:a16="http://schemas.microsoft.com/office/drawing/2014/main" id="{A610716B-1725-F4DB-96D0-265F0E85A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267200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p</a:t>
            </a:r>
          </a:p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q</a:t>
            </a:r>
          </a:p>
          <a:p>
            <a:pPr eaLnBrk="1" hangingPunct="1">
              <a:lnSpc>
                <a:spcPct val="55000"/>
              </a:lnSpc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_____</a:t>
            </a:r>
          </a:p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 pq</a:t>
            </a:r>
          </a:p>
        </p:txBody>
      </p:sp>
      <p:sp>
        <p:nvSpPr>
          <p:cNvPr id="465928" name="Rectangle 8">
            <a:extLst>
              <a:ext uri="{FF2B5EF4-FFF2-40B4-BE49-F238E27FC236}">
                <a16:creationId xmlns:a16="http://schemas.microsoft.com/office/drawing/2014/main" id="{6CBE66BF-CC29-9B75-3A80-66780BBB2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800600"/>
            <a:ext cx="2590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Conjunction</a:t>
            </a:r>
          </a:p>
        </p:txBody>
      </p:sp>
      <p:sp>
        <p:nvSpPr>
          <p:cNvPr id="465929" name="Rectangle 9">
            <a:extLst>
              <a:ext uri="{FF2B5EF4-FFF2-40B4-BE49-F238E27FC236}">
                <a16:creationId xmlns:a16="http://schemas.microsoft.com/office/drawing/2014/main" id="{EFEA9D2E-B3AE-FF8A-B489-CA78DE0F3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914400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q</a:t>
            </a:r>
          </a:p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p  q </a:t>
            </a:r>
          </a:p>
          <a:p>
            <a:pPr eaLnBrk="1" hangingPunct="1">
              <a:lnSpc>
                <a:spcPct val="55000"/>
              </a:lnSpc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_____</a:t>
            </a:r>
          </a:p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  p</a:t>
            </a:r>
          </a:p>
        </p:txBody>
      </p:sp>
      <p:sp>
        <p:nvSpPr>
          <p:cNvPr id="465930" name="Rectangle 10">
            <a:extLst>
              <a:ext uri="{FF2B5EF4-FFF2-40B4-BE49-F238E27FC236}">
                <a16:creationId xmlns:a16="http://schemas.microsoft.com/office/drawing/2014/main" id="{4C5486B8-80AA-E451-C4AD-E8A7F49BA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1295400"/>
            <a:ext cx="2438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Modus tollens</a:t>
            </a:r>
          </a:p>
        </p:txBody>
      </p:sp>
      <p:sp>
        <p:nvSpPr>
          <p:cNvPr id="465931" name="Rectangle 11">
            <a:extLst>
              <a:ext uri="{FF2B5EF4-FFF2-40B4-BE49-F238E27FC236}">
                <a16:creationId xmlns:a16="http://schemas.microsoft.com/office/drawing/2014/main" id="{EBCAB6A8-410C-A7DC-8B89-E02DB3D4B4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2667000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p  q</a:t>
            </a:r>
          </a:p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q  r </a:t>
            </a:r>
          </a:p>
          <a:p>
            <a:pPr eaLnBrk="1" hangingPunct="1">
              <a:lnSpc>
                <a:spcPct val="55000"/>
              </a:lnSpc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_____</a:t>
            </a:r>
          </a:p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 p r </a:t>
            </a:r>
          </a:p>
        </p:txBody>
      </p:sp>
      <p:sp>
        <p:nvSpPr>
          <p:cNvPr id="465932" name="Rectangle 12">
            <a:extLst>
              <a:ext uri="{FF2B5EF4-FFF2-40B4-BE49-F238E27FC236}">
                <a16:creationId xmlns:a16="http://schemas.microsoft.com/office/drawing/2014/main" id="{F120D27D-33BF-680E-FDD7-6D4CFCAB3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2895600"/>
            <a:ext cx="2438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Hypothetical syllogism</a:t>
            </a:r>
          </a:p>
          <a:p>
            <a:pPr eaLnBrk="1" hangingPunct="1">
              <a:defRPr/>
            </a:pP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(</a:t>
            </a:r>
            <a:r>
              <a:rPr lang="en-US" altLang="x-none" sz="28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chaining</a:t>
            </a: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)</a:t>
            </a:r>
          </a:p>
        </p:txBody>
      </p:sp>
      <p:sp>
        <p:nvSpPr>
          <p:cNvPr id="465933" name="Rectangle 13">
            <a:extLst>
              <a:ext uri="{FF2B5EF4-FFF2-40B4-BE49-F238E27FC236}">
                <a16:creationId xmlns:a16="http://schemas.microsoft.com/office/drawing/2014/main" id="{BF178535-4605-5B4C-C452-645D535E0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4495800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pq</a:t>
            </a:r>
          </a:p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p</a:t>
            </a:r>
          </a:p>
          <a:p>
            <a:pPr eaLnBrk="1" hangingPunct="1">
              <a:lnSpc>
                <a:spcPct val="55000"/>
              </a:lnSpc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_____</a:t>
            </a:r>
          </a:p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 q </a:t>
            </a:r>
          </a:p>
        </p:txBody>
      </p:sp>
      <p:sp>
        <p:nvSpPr>
          <p:cNvPr id="465934" name="Rectangle 14">
            <a:extLst>
              <a:ext uri="{FF2B5EF4-FFF2-40B4-BE49-F238E27FC236}">
                <a16:creationId xmlns:a16="http://schemas.microsoft.com/office/drawing/2014/main" id="{39EE3D51-0E4A-D6CF-A50B-5C562A414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4724400"/>
            <a:ext cx="2438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Disjunctive syllogism</a:t>
            </a:r>
          </a:p>
          <a:p>
            <a:pPr eaLnBrk="1" hangingPunct="1">
              <a:defRPr/>
            </a:pP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(</a:t>
            </a:r>
            <a:r>
              <a:rPr lang="en-US" altLang="x-none" sz="28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resolution</a:t>
            </a: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5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5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5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5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5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5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5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5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5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5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5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5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59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59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5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5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5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5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659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59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659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659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59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59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659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59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659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659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659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59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659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659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659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659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65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65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65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65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65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65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65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65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65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65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65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65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65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65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65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465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659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659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659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4659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 nodeType="clickPar">
                      <p:stCondLst>
                        <p:cond delay="indefinite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4659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659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465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465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465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465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23" grpId="0" build="p" autoUpdateAnimBg="0"/>
      <p:bldP spid="465924" grpId="0" build="p" autoUpdateAnimBg="0"/>
      <p:bldP spid="465925" grpId="0" build="p" autoUpdateAnimBg="0"/>
      <p:bldP spid="465926" grpId="0" build="p" autoUpdateAnimBg="0"/>
      <p:bldP spid="465927" grpId="0" build="p" autoUpdateAnimBg="0"/>
      <p:bldP spid="465928" grpId="0" build="p" autoUpdateAnimBg="0"/>
      <p:bldP spid="465929" grpId="0" build="p" autoUpdateAnimBg="0"/>
      <p:bldP spid="465930" grpId="0" build="p" autoUpdateAnimBg="0"/>
      <p:bldP spid="465931" grpId="0" build="p" autoUpdateAnimBg="0"/>
      <p:bldP spid="465932" grpId="0" build="p" autoUpdateAnimBg="0"/>
      <p:bldP spid="465933" grpId="0" build="p" autoUpdateAnimBg="0"/>
      <p:bldP spid="465934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2">
            <a:extLst>
              <a:ext uri="{FF2B5EF4-FFF2-40B4-BE49-F238E27FC236}">
                <a16:creationId xmlns:a16="http://schemas.microsoft.com/office/drawing/2014/main" id="{897FF0AD-4EFF-DA09-62F9-2B549410C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Arguments</a:t>
            </a:r>
            <a:endParaRPr lang="en-CA" altLang="x-none" sz="3600"/>
          </a:p>
        </p:txBody>
      </p:sp>
      <p:sp>
        <p:nvSpPr>
          <p:cNvPr id="466947" name="Rectangle 3">
            <a:extLst>
              <a:ext uri="{FF2B5EF4-FFF2-40B4-BE49-F238E27FC236}">
                <a16:creationId xmlns:a16="http://schemas.microsoft.com/office/drawing/2014/main" id="{333DA852-5EA1-2581-D667-E5181E6343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800" y="914400"/>
            <a:ext cx="8610600" cy="54102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Just like a rule of inference, an </a:t>
            </a: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argument </a:t>
            </a:r>
            <a:r>
              <a:rPr lang="en-US" altLang="x-none">
                <a:sym typeface="Symbol" charset="2"/>
              </a:rPr>
              <a:t>consists of one or more hypotheses (or premises) and a conclusion. 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9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We say that an argument is</a:t>
            </a: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 valid</a:t>
            </a:r>
            <a:r>
              <a:rPr lang="en-US" altLang="x-none">
                <a:sym typeface="Symbol" charset="2"/>
              </a:rPr>
              <a:t>, if whenever all its hypotheses are true, its conclusion is also true.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9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However, if any hypothesis is false, even a valid argument can lead to an incorrect conclusion. 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Proof: show that 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hypotheses </a:t>
            </a:r>
            <a:r>
              <a:rPr lang="en-US" altLang="x-none" sz="3200">
                <a:solidFill>
                  <a:srgbClr val="00FFFF"/>
                </a:solidFill>
                <a:sym typeface="Symbol" charset="2"/>
              </a:rPr>
              <a:t>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  conclusion</a:t>
            </a:r>
            <a:r>
              <a:rPr lang="en-US" altLang="x-none">
                <a:sym typeface="Symbol" charset="2"/>
              </a:rPr>
              <a:t> is true using rules of inference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F3119-BD73-A5DA-B27C-5A59157A2A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603E0-D8BB-A28A-0964-E682C1638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31513-0C69-5CD9-2D63-39D9253B2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8BB715C9-5C38-4B6B-BCF8-33A81F975A82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24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6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6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6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6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6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6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6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6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6947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2">
            <a:extLst>
              <a:ext uri="{FF2B5EF4-FFF2-40B4-BE49-F238E27FC236}">
                <a16:creationId xmlns:a16="http://schemas.microsoft.com/office/drawing/2014/main" id="{9340A483-714A-6218-D9A1-DA460C3D62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Arguments</a:t>
            </a:r>
            <a:endParaRPr lang="en-CA" altLang="x-none" sz="3600"/>
          </a:p>
        </p:txBody>
      </p:sp>
      <p:sp>
        <p:nvSpPr>
          <p:cNvPr id="467971" name="Rectangle 3">
            <a:extLst>
              <a:ext uri="{FF2B5EF4-FFF2-40B4-BE49-F238E27FC236}">
                <a16:creationId xmlns:a16="http://schemas.microsoft.com/office/drawing/2014/main" id="{A231259B-BDBB-4EA6-0B15-C66A02414B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800" y="914400"/>
            <a:ext cx="8610600" cy="50292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Example: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1600" b="1">
              <a:solidFill>
                <a:srgbClr val="00FFFF"/>
              </a:solidFill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“If 101 is divisible by 3, then 101</a:t>
            </a:r>
            <a:r>
              <a:rPr lang="en-US" altLang="x-none" baseline="30000">
                <a:sym typeface="Symbol" charset="2"/>
              </a:rPr>
              <a:t>2</a:t>
            </a:r>
            <a:r>
              <a:rPr lang="en-US" altLang="x-none">
                <a:sym typeface="Symbol" charset="2"/>
              </a:rPr>
              <a:t> is divisible by 9. 101 is divisible by 3. Consequently, 101</a:t>
            </a:r>
            <a:r>
              <a:rPr lang="en-US" altLang="x-none" baseline="30000">
                <a:sym typeface="Symbol" charset="2"/>
              </a:rPr>
              <a:t>2</a:t>
            </a:r>
            <a:r>
              <a:rPr lang="en-US" altLang="x-none">
                <a:sym typeface="Symbol" charset="2"/>
              </a:rPr>
              <a:t> is divisible by 9.”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Although the argument is </a:t>
            </a: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valid</a:t>
            </a:r>
            <a:r>
              <a:rPr lang="en-US" altLang="x-none">
                <a:sym typeface="Symbol" charset="2"/>
              </a:rPr>
              <a:t>, its conclusion is </a:t>
            </a: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incorrect</a:t>
            </a:r>
            <a:r>
              <a:rPr lang="en-US" altLang="x-none">
                <a:sym typeface="Symbol" charset="2"/>
              </a:rPr>
              <a:t>, because one of the hypotheses is false (“101 is divisible by 3.”).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If in the above argument we replace 101 with 102, we could correctly conclude that 102</a:t>
            </a:r>
            <a:r>
              <a:rPr lang="en-US" altLang="x-none" baseline="30000">
                <a:sym typeface="Symbol" charset="2"/>
              </a:rPr>
              <a:t>2</a:t>
            </a:r>
            <a:r>
              <a:rPr lang="en-US" altLang="x-none">
                <a:sym typeface="Symbol" charset="2"/>
              </a:rPr>
              <a:t> is divisible by 9.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85639-2DE7-A237-47FB-70A522F846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940B4-B7F7-F371-5A00-D3E31D869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1332B-8DBB-BD8A-F99A-22AD9BCB3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C361CE95-281B-4495-97E5-0110CF1E1213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25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7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7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7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7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7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7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7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7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7971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>
            <a:extLst>
              <a:ext uri="{FF2B5EF4-FFF2-40B4-BE49-F238E27FC236}">
                <a16:creationId xmlns:a16="http://schemas.microsoft.com/office/drawing/2014/main" id="{BD938A3A-AF99-29F2-3B2B-3BC4B1074C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Arguments</a:t>
            </a:r>
            <a:endParaRPr lang="en-CA" altLang="x-none" sz="3600"/>
          </a:p>
        </p:txBody>
      </p:sp>
      <p:sp>
        <p:nvSpPr>
          <p:cNvPr id="468995" name="Rectangle 3">
            <a:extLst>
              <a:ext uri="{FF2B5EF4-FFF2-40B4-BE49-F238E27FC236}">
                <a16:creationId xmlns:a16="http://schemas.microsoft.com/office/drawing/2014/main" id="{213A97D8-490B-0F8E-2F03-3440C33D24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800" y="762000"/>
            <a:ext cx="8610600" cy="24384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Which rule of inference was used in the last argument?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p: “101 is divisible by 3.”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8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q: “101</a:t>
            </a:r>
            <a:r>
              <a:rPr lang="en-US" altLang="x-none" baseline="30000">
                <a:sym typeface="Symbol" charset="2"/>
              </a:rPr>
              <a:t>2</a:t>
            </a:r>
            <a:r>
              <a:rPr lang="en-US" altLang="x-none">
                <a:sym typeface="Symbol" charset="2"/>
              </a:rPr>
              <a:t> is divisible by 9.”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6E46AB2-7AE8-B161-6A4D-B9B516CCD1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4745B7-8000-78A1-FF57-A0DECF566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CEAEC2B-B43B-BE23-0C6F-76ECFBC40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D99314E1-C3C0-4372-9A44-5419DC3729E5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26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8996" name="Rectangle 4">
            <a:extLst>
              <a:ext uri="{FF2B5EF4-FFF2-40B4-BE49-F238E27FC236}">
                <a16:creationId xmlns:a16="http://schemas.microsoft.com/office/drawing/2014/main" id="{9058AC00-D977-058B-D2E7-9BA0AF8AA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00400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p</a:t>
            </a:r>
          </a:p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p  q </a:t>
            </a:r>
          </a:p>
          <a:p>
            <a:pPr eaLnBrk="1" hangingPunct="1">
              <a:lnSpc>
                <a:spcPct val="55000"/>
              </a:lnSpc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_____</a:t>
            </a:r>
          </a:p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 q</a:t>
            </a:r>
          </a:p>
        </p:txBody>
      </p:sp>
      <p:sp>
        <p:nvSpPr>
          <p:cNvPr id="468997" name="Rectangle 5">
            <a:extLst>
              <a:ext uri="{FF2B5EF4-FFF2-40B4-BE49-F238E27FC236}">
                <a16:creationId xmlns:a16="http://schemas.microsoft.com/office/drawing/2014/main" id="{B5F6D101-7DF4-EFCF-5F33-1FFFCD341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581400"/>
            <a:ext cx="2438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Modus ponens</a:t>
            </a:r>
          </a:p>
        </p:txBody>
      </p:sp>
      <p:sp>
        <p:nvSpPr>
          <p:cNvPr id="468998" name="Rectangle 6">
            <a:extLst>
              <a:ext uri="{FF2B5EF4-FFF2-40B4-BE49-F238E27FC236}">
                <a16:creationId xmlns:a16="http://schemas.microsoft.com/office/drawing/2014/main" id="{34E6BF94-9F5A-3081-6B81-205CF45AA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5029200"/>
            <a:ext cx="8763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Unfortunately, one of the hypotheses (p) is false.</a:t>
            </a:r>
          </a:p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Therefore, the conclusion q is incorrect.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8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8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8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8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8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8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8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8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8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8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89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89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89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89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8995" grpId="0" build="p" autoUpdateAnimBg="0"/>
      <p:bldP spid="468996" grpId="0" autoUpdateAnimBg="0"/>
      <p:bldP spid="468997" grpId="0" autoUpdateAnimBg="0"/>
      <p:bldP spid="468998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Rectangle 2">
            <a:extLst>
              <a:ext uri="{FF2B5EF4-FFF2-40B4-BE49-F238E27FC236}">
                <a16:creationId xmlns:a16="http://schemas.microsoft.com/office/drawing/2014/main" id="{89B1EA3B-D6EB-B2C7-0A27-84FC504177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Arguments</a:t>
            </a:r>
            <a:endParaRPr lang="en-CA" altLang="x-none" sz="3600"/>
          </a:p>
        </p:txBody>
      </p:sp>
      <p:sp>
        <p:nvSpPr>
          <p:cNvPr id="470019" name="Rectangle 3">
            <a:extLst>
              <a:ext uri="{FF2B5EF4-FFF2-40B4-BE49-F238E27FC236}">
                <a16:creationId xmlns:a16="http://schemas.microsoft.com/office/drawing/2014/main" id="{133CCE4C-8850-8227-AC84-94DED6F915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800" y="1295400"/>
            <a:ext cx="8610600" cy="50292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Another example: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1600" b="1">
              <a:solidFill>
                <a:srgbClr val="00FFFF"/>
              </a:solidFill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“If it rains today, then we will not have a barbeque today. If we do not have a barbeque today, then we will have a barbeque tomorrow.</a:t>
            </a:r>
            <a:br>
              <a:rPr lang="en-US" altLang="x-none">
                <a:sym typeface="Symbol" charset="2"/>
              </a:rPr>
            </a:br>
            <a:r>
              <a:rPr lang="en-US" altLang="x-none">
                <a:sym typeface="Symbol" charset="2"/>
              </a:rPr>
              <a:t>Therefore, if it rains today, then we will have a barbeque tomorrow.”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This is a </a:t>
            </a: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valid</a:t>
            </a:r>
            <a:r>
              <a:rPr lang="en-US" altLang="x-none">
                <a:sym typeface="Symbol" charset="2"/>
              </a:rPr>
              <a:t> argument: If its hypotheses are true, then its conclusion is also true.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EB8A6-A7D8-D0F7-1419-699647BE6C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108FB-143F-8CC5-7B04-D2CCEF341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2FAE67-FDD3-687D-DAD6-07B168BE8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57119528-6437-49B9-915D-C61279CE9BA9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27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0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0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0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0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0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0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019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Rectangle 2">
            <a:extLst>
              <a:ext uri="{FF2B5EF4-FFF2-40B4-BE49-F238E27FC236}">
                <a16:creationId xmlns:a16="http://schemas.microsoft.com/office/drawing/2014/main" id="{6ED230EF-5798-3AC3-717D-F018ED22B6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Arguments</a:t>
            </a:r>
            <a:endParaRPr lang="en-CA" altLang="x-none" sz="3600"/>
          </a:p>
        </p:txBody>
      </p:sp>
      <p:sp>
        <p:nvSpPr>
          <p:cNvPr id="471043" name="Rectangle 3">
            <a:extLst>
              <a:ext uri="{FF2B5EF4-FFF2-40B4-BE49-F238E27FC236}">
                <a16:creationId xmlns:a16="http://schemas.microsoft.com/office/drawing/2014/main" id="{4873DFCC-A536-107E-7F38-2992BA3C2E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5000" y="1066800"/>
            <a:ext cx="8610600" cy="3048000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Let us formalize the previous argument: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16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p: “It is raining today.”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8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q: “We will not have a barbecue today.”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8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r: “We will have a barbecue tomorrow.”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16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So the argument is of the following form: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25AF406-CE7B-F739-CD4E-7C3B836519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0839BB1-0A74-83BD-01F5-5B87D6EDB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9C266BF-3C14-7C48-7047-0F4701565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CA18CEDB-92BE-44A2-9C99-D2FE13D534F6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28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044" name="Rectangle 4">
            <a:extLst>
              <a:ext uri="{FF2B5EF4-FFF2-40B4-BE49-F238E27FC236}">
                <a16:creationId xmlns:a16="http://schemas.microsoft.com/office/drawing/2014/main" id="{2F16A149-BEB4-E6BC-A8D3-E9A3B6192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267200"/>
            <a:ext cx="16002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p  q</a:t>
            </a:r>
          </a:p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q  r </a:t>
            </a:r>
          </a:p>
          <a:p>
            <a:pPr eaLnBrk="1" hangingPunct="1">
              <a:lnSpc>
                <a:spcPct val="55000"/>
              </a:lnSpc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______</a:t>
            </a:r>
          </a:p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 P  r </a:t>
            </a:r>
          </a:p>
        </p:txBody>
      </p:sp>
      <p:sp>
        <p:nvSpPr>
          <p:cNvPr id="471045" name="Rectangle 5">
            <a:extLst>
              <a:ext uri="{FF2B5EF4-FFF2-40B4-BE49-F238E27FC236}">
                <a16:creationId xmlns:a16="http://schemas.microsoft.com/office/drawing/2014/main" id="{5E20B72D-A846-7147-0B26-B47D78F91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4648200"/>
            <a:ext cx="2438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Hypothetical syllogism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1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1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1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1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1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1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1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1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71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1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43" grpId="0" build="p" autoUpdateAnimBg="0"/>
      <p:bldP spid="471044" grpId="0" autoUpdateAnimBg="0"/>
      <p:bldP spid="471045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Rectangle 2">
            <a:extLst>
              <a:ext uri="{FF2B5EF4-FFF2-40B4-BE49-F238E27FC236}">
                <a16:creationId xmlns:a16="http://schemas.microsoft.com/office/drawing/2014/main" id="{1F2BDBEB-A08D-B253-76FD-B1A8801605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Arguments</a:t>
            </a:r>
            <a:endParaRPr lang="en-CA" altLang="x-none" sz="3600"/>
          </a:p>
        </p:txBody>
      </p:sp>
      <p:sp>
        <p:nvSpPr>
          <p:cNvPr id="472067" name="Rectangle 3">
            <a:extLst>
              <a:ext uri="{FF2B5EF4-FFF2-40B4-BE49-F238E27FC236}">
                <a16:creationId xmlns:a16="http://schemas.microsoft.com/office/drawing/2014/main" id="{99685C58-FEAB-14FE-5977-F9C1BB3EBE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52600" y="1066800"/>
            <a:ext cx="8686800" cy="49530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Another example: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b="1">
              <a:solidFill>
                <a:srgbClr val="00FFFF"/>
              </a:solidFill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Gary is either intelligent or a good actor.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If Gary is intelligent, then he can count </a:t>
            </a:r>
            <a:br>
              <a:rPr lang="en-US" altLang="x-none">
                <a:sym typeface="Symbol" charset="2"/>
              </a:rPr>
            </a:br>
            <a:r>
              <a:rPr lang="en-US" altLang="x-none">
                <a:sym typeface="Symbol" charset="2"/>
              </a:rPr>
              <a:t>from 1 to 10.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Gary can only count from 1 to 3.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Therefore, Gary is a good actor.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i: “Gary is intelligent.”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a: “Gary is a good actor.”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c: “Gary can count from 1 to 10.”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AE417-E1E1-7737-5204-B1C00CFD80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96240-D24E-0FEF-76A8-E8A467A0A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705D7-D435-3FA6-8DD7-71084762E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3A79128D-0764-4EFC-8090-D539EFFCB567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29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2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2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2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2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2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2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2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2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2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2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2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2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2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2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20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20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2067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2">
            <a:extLst>
              <a:ext uri="{FF2B5EF4-FFF2-40B4-BE49-F238E27FC236}">
                <a16:creationId xmlns:a16="http://schemas.microsoft.com/office/drawing/2014/main" id="{82F3558F-D2D7-AD7E-19A0-D5A6898C0C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Arguments</a:t>
            </a:r>
            <a:endParaRPr lang="en-CA" altLang="x-none" sz="3600"/>
          </a:p>
        </p:txBody>
      </p:sp>
      <p:sp>
        <p:nvSpPr>
          <p:cNvPr id="473091" name="Rectangle 3">
            <a:extLst>
              <a:ext uri="{FF2B5EF4-FFF2-40B4-BE49-F238E27FC236}">
                <a16:creationId xmlns:a16="http://schemas.microsoft.com/office/drawing/2014/main" id="{80B59612-E633-3BCD-161C-AA0DFCD99B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5000" y="914400"/>
            <a:ext cx="8610600" cy="53340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i: “Gary is intelligent.”</a:t>
            </a:r>
            <a:br>
              <a:rPr lang="en-US" altLang="x-none">
                <a:sym typeface="Symbol" charset="2"/>
              </a:rPr>
            </a:br>
            <a:r>
              <a:rPr lang="en-US" altLang="x-none">
                <a:sym typeface="Symbol" charset="2"/>
              </a:rPr>
              <a:t>a: “Gary is a good actor.”</a:t>
            </a:r>
            <a:br>
              <a:rPr lang="en-US" altLang="x-none">
                <a:sym typeface="Symbol" charset="2"/>
              </a:rPr>
            </a:br>
            <a:r>
              <a:rPr lang="en-US" altLang="x-none">
                <a:sym typeface="Symbol" charset="2"/>
              </a:rPr>
              <a:t>c: “Gary can count from 1 to 10.”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olidFill>
                  <a:srgbClr val="66FF33"/>
                </a:solidFill>
                <a:sym typeface="Symbol" charset="2"/>
              </a:rPr>
              <a:t>Step 1:</a:t>
            </a:r>
            <a:r>
              <a:rPr lang="en-US" altLang="x-none">
                <a:sym typeface="Symbol" charset="2"/>
              </a:rPr>
              <a:t>    c		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Hypothesis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olidFill>
                  <a:srgbClr val="66FF33"/>
                </a:solidFill>
                <a:sym typeface="Symbol" charset="2"/>
              </a:rPr>
              <a:t>Step 2:</a:t>
            </a:r>
            <a:r>
              <a:rPr lang="en-US" altLang="x-none">
                <a:sym typeface="Symbol" charset="2"/>
              </a:rPr>
              <a:t>   i   c           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Hypothesis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olidFill>
                  <a:srgbClr val="66FF33"/>
                </a:solidFill>
                <a:sym typeface="Symbol" charset="2"/>
              </a:rPr>
              <a:t>Step 3:</a:t>
            </a:r>
            <a:r>
              <a:rPr lang="en-US" altLang="x-none">
                <a:sym typeface="Symbol" charset="2"/>
              </a:rPr>
              <a:t>    i    		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Modus tollens Steps 1 &amp; 2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olidFill>
                  <a:srgbClr val="66FF33"/>
                </a:solidFill>
                <a:sym typeface="Symbol" charset="2"/>
              </a:rPr>
              <a:t>Step 4:</a:t>
            </a:r>
            <a:r>
              <a:rPr lang="en-US" altLang="x-none">
                <a:sym typeface="Symbol" charset="2"/>
              </a:rPr>
              <a:t>   a  i		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Hypothesis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olidFill>
                  <a:srgbClr val="66FF33"/>
                </a:solidFill>
                <a:sym typeface="Symbol" charset="2"/>
              </a:rPr>
              <a:t>Step 5:</a:t>
            </a:r>
            <a:r>
              <a:rPr lang="en-US" altLang="x-none">
                <a:sym typeface="Symbol" charset="2"/>
              </a:rPr>
              <a:t>   a			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Disjunctive Syllogism</a:t>
            </a:r>
            <a:br>
              <a:rPr lang="en-US" altLang="x-none">
                <a:sym typeface="Symbol" charset="2"/>
              </a:rPr>
            </a:br>
            <a:r>
              <a:rPr lang="en-US" altLang="x-none">
                <a:sym typeface="Symbol" charset="2"/>
              </a:rPr>
              <a:t>				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Steps 3 &amp; 4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Conclusion: </a:t>
            </a: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a</a:t>
            </a:r>
            <a:r>
              <a:rPr lang="en-US" altLang="x-none">
                <a:sym typeface="Symbol" charset="2"/>
              </a:rPr>
              <a:t> (“Gary is a good actor.”)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9F3EB-CC36-C897-631B-905ABB9457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AB413-81C5-26D9-7000-9280DA308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21519-3E9F-33CC-8869-E18276C28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E79BA6C3-A1F3-48AA-A946-7E6C8CBAAF1B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30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3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3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3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3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3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3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3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3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3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3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3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3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3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3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091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Rectangle 2">
            <a:extLst>
              <a:ext uri="{FF2B5EF4-FFF2-40B4-BE49-F238E27FC236}">
                <a16:creationId xmlns:a16="http://schemas.microsoft.com/office/drawing/2014/main" id="{455A416E-887E-0880-1971-B8BF05D8E7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Arguments</a:t>
            </a:r>
            <a:endParaRPr lang="en-CA" altLang="x-none" sz="3600"/>
          </a:p>
        </p:txBody>
      </p:sp>
      <p:sp>
        <p:nvSpPr>
          <p:cNvPr id="474115" name="Rectangle 3">
            <a:extLst>
              <a:ext uri="{FF2B5EF4-FFF2-40B4-BE49-F238E27FC236}">
                <a16:creationId xmlns:a16="http://schemas.microsoft.com/office/drawing/2014/main" id="{55951F73-669A-E36C-D1F6-5650186C58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5000" y="914400"/>
            <a:ext cx="8610600" cy="53340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Yet another example: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b="1">
              <a:solidFill>
                <a:srgbClr val="00FFFF"/>
              </a:solidFill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If you listen to me, you will pass CS 320.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You passed CS 320.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Therefore, you have listened to me.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Is this argument valid?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olidFill>
                  <a:srgbClr val="FF3300"/>
                </a:solidFill>
                <a:sym typeface="Symbol" charset="2"/>
              </a:rPr>
              <a:t>No</a:t>
            </a:r>
            <a:r>
              <a:rPr lang="en-US" altLang="x-none">
                <a:sym typeface="Symbol" charset="2"/>
              </a:rPr>
              <a:t>, it assumes ((p   q) q)   p.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8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This statement is not a tautology. It is </a:t>
            </a:r>
            <a:r>
              <a:rPr lang="en-US" altLang="x-none">
                <a:solidFill>
                  <a:srgbClr val="FF3300"/>
                </a:solidFill>
                <a:sym typeface="Symbol" charset="2"/>
              </a:rPr>
              <a:t>false</a:t>
            </a:r>
            <a:r>
              <a:rPr lang="en-US" altLang="x-none">
                <a:sym typeface="Symbol" charset="2"/>
              </a:rPr>
              <a:t> if p is false and q is true.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402B7F-6029-351B-6C43-BE659708E4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52D43-2194-1C3A-F6E0-2B411FEFA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A69FB-4832-3B24-8D2F-CBA85EDC8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6D42112F-0028-4ACD-AACB-033AD7F14000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31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4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4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4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4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4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4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4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4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4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4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41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41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4115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Rectangle 2">
            <a:extLst>
              <a:ext uri="{FF2B5EF4-FFF2-40B4-BE49-F238E27FC236}">
                <a16:creationId xmlns:a16="http://schemas.microsoft.com/office/drawing/2014/main" id="{3B0C5413-13D4-E1CC-E840-E77B4A6CD2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200"/>
              <a:t>Rules of Inference for Quantified Statements</a:t>
            </a:r>
            <a:r>
              <a:rPr lang="en-US" altLang="x-none" sz="3600"/>
              <a:t> </a:t>
            </a:r>
            <a:endParaRPr lang="en-CA" altLang="x-none" sz="3600"/>
          </a:p>
        </p:txBody>
      </p:sp>
      <p:sp>
        <p:nvSpPr>
          <p:cNvPr id="475139" name="Rectangle 3">
            <a:extLst>
              <a:ext uri="{FF2B5EF4-FFF2-40B4-BE49-F238E27FC236}">
                <a16:creationId xmlns:a16="http://schemas.microsoft.com/office/drawing/2014/main" id="{16CEF640-3036-A328-F410-6C53D85D88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62200" y="914400"/>
            <a:ext cx="2438400" cy="16002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 x P(x)</a:t>
            </a:r>
          </a:p>
          <a:p>
            <a:pPr marL="0" indent="0">
              <a:lnSpc>
                <a:spcPct val="30000"/>
              </a:lnSpc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__________</a:t>
            </a:r>
          </a:p>
          <a:p>
            <a:pPr marL="0" indent="0">
              <a:spcBef>
                <a:spcPct val="25000"/>
              </a:spcBef>
              <a:defRPr/>
            </a:pPr>
            <a:r>
              <a:rPr lang="en-US" altLang="x-none">
                <a:sym typeface="Symbol" charset="2"/>
              </a:rPr>
              <a:t> P(c) if cU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0C5B1F9-CCFD-ABAF-F3FA-D79A66A04F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F97B1F8-342A-42E3-5546-75A9CEA6D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380F7D4B-F74E-CFBB-4216-AA5506680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C315F34F-DB76-459E-9FA9-F87C77668038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32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5140" name="Rectangle 4">
            <a:extLst>
              <a:ext uri="{FF2B5EF4-FFF2-40B4-BE49-F238E27FC236}">
                <a16:creationId xmlns:a16="http://schemas.microsoft.com/office/drawing/2014/main" id="{28C57957-BDA5-01B7-9568-B903E3945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990600"/>
            <a:ext cx="2590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Universal instantiation</a:t>
            </a:r>
          </a:p>
        </p:txBody>
      </p:sp>
      <p:sp>
        <p:nvSpPr>
          <p:cNvPr id="475141" name="Rectangle 5">
            <a:extLst>
              <a:ext uri="{FF2B5EF4-FFF2-40B4-BE49-F238E27FC236}">
                <a16:creationId xmlns:a16="http://schemas.microsoft.com/office/drawing/2014/main" id="{BB9F2B2D-F4CF-5617-2695-B8085CAF5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209800"/>
            <a:ext cx="525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P(c) for an arbitrary cU</a:t>
            </a:r>
          </a:p>
          <a:p>
            <a:pPr eaLnBrk="1" hangingPunct="1">
              <a:lnSpc>
                <a:spcPct val="30000"/>
              </a:lnSpc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___________________</a:t>
            </a:r>
          </a:p>
          <a:p>
            <a:pPr eaLnBrk="1" hangingPunct="1">
              <a:spcBef>
                <a:spcPct val="25000"/>
              </a:spcBef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 x P(x)</a:t>
            </a:r>
          </a:p>
        </p:txBody>
      </p:sp>
      <p:sp>
        <p:nvSpPr>
          <p:cNvPr id="475142" name="Rectangle 6">
            <a:extLst>
              <a:ext uri="{FF2B5EF4-FFF2-40B4-BE49-F238E27FC236}">
                <a16:creationId xmlns:a16="http://schemas.microsoft.com/office/drawing/2014/main" id="{79D6EDE1-9179-A7DD-D367-E3750B916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286000"/>
            <a:ext cx="2590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Universal generalization</a:t>
            </a:r>
          </a:p>
        </p:txBody>
      </p:sp>
      <p:sp>
        <p:nvSpPr>
          <p:cNvPr id="475143" name="Rectangle 7">
            <a:extLst>
              <a:ext uri="{FF2B5EF4-FFF2-40B4-BE49-F238E27FC236}">
                <a16:creationId xmlns:a16="http://schemas.microsoft.com/office/drawing/2014/main" id="{A95067DD-C343-7CE9-11BD-57F5C006E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3505200"/>
            <a:ext cx="54864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x P(x)</a:t>
            </a:r>
          </a:p>
          <a:p>
            <a:pPr eaLnBrk="1" hangingPunct="1">
              <a:lnSpc>
                <a:spcPct val="30000"/>
              </a:lnSpc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______________________</a:t>
            </a:r>
          </a:p>
          <a:p>
            <a:pPr eaLnBrk="1" hangingPunct="1">
              <a:spcBef>
                <a:spcPct val="25000"/>
              </a:spcBef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 P(c) for some element cU</a:t>
            </a:r>
          </a:p>
        </p:txBody>
      </p:sp>
      <p:sp>
        <p:nvSpPr>
          <p:cNvPr id="475144" name="Rectangle 8">
            <a:extLst>
              <a:ext uri="{FF2B5EF4-FFF2-40B4-BE49-F238E27FC236}">
                <a16:creationId xmlns:a16="http://schemas.microsoft.com/office/drawing/2014/main" id="{84B9E4B4-DFD7-4C23-0150-06BB4F0C0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581400"/>
            <a:ext cx="2590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Existential instantiation</a:t>
            </a:r>
          </a:p>
        </p:txBody>
      </p:sp>
      <p:sp>
        <p:nvSpPr>
          <p:cNvPr id="475145" name="Rectangle 9">
            <a:extLst>
              <a:ext uri="{FF2B5EF4-FFF2-40B4-BE49-F238E27FC236}">
                <a16:creationId xmlns:a16="http://schemas.microsoft.com/office/drawing/2014/main" id="{AF58B0FD-9BAA-F8B5-F1F5-9DBB9B297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876800"/>
            <a:ext cx="54864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P(c) for some element cU</a:t>
            </a:r>
          </a:p>
          <a:p>
            <a:pPr eaLnBrk="1" hangingPunct="1">
              <a:lnSpc>
                <a:spcPct val="30000"/>
              </a:lnSpc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____________________</a:t>
            </a:r>
          </a:p>
          <a:p>
            <a:pPr eaLnBrk="1" hangingPunct="1">
              <a:spcBef>
                <a:spcPct val="25000"/>
              </a:spcBef>
              <a:defRPr/>
            </a:pP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 x P(x) </a:t>
            </a:r>
          </a:p>
        </p:txBody>
      </p:sp>
      <p:sp>
        <p:nvSpPr>
          <p:cNvPr id="475146" name="Rectangle 10">
            <a:extLst>
              <a:ext uri="{FF2B5EF4-FFF2-40B4-BE49-F238E27FC236}">
                <a16:creationId xmlns:a16="http://schemas.microsoft.com/office/drawing/2014/main" id="{9B1F1B80-0A21-7748-20B0-7F6D1E4D4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4953000"/>
            <a:ext cx="2590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Existential generalization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5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5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5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5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5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5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5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5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5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5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5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5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75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5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75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75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75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75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5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75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75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75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75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75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75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75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75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75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75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75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75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75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5139" grpId="0" build="p" autoUpdateAnimBg="0"/>
      <p:bldP spid="475140" grpId="0" autoUpdateAnimBg="0"/>
      <p:bldP spid="475141" grpId="0" build="p" autoUpdateAnimBg="0"/>
      <p:bldP spid="475142" grpId="0" autoUpdateAnimBg="0"/>
      <p:bldP spid="475143" grpId="0" build="p" autoUpdateAnimBg="0"/>
      <p:bldP spid="475144" grpId="0" autoUpdateAnimBg="0"/>
      <p:bldP spid="475145" grpId="0" build="p" autoUpdateAnimBg="0"/>
      <p:bldP spid="475146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Rectangle 2">
            <a:extLst>
              <a:ext uri="{FF2B5EF4-FFF2-40B4-BE49-F238E27FC236}">
                <a16:creationId xmlns:a16="http://schemas.microsoft.com/office/drawing/2014/main" id="{B3F6E533-F818-1BF0-A146-FF345DA842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200"/>
              <a:t>Rules of Inference for Quantified Statements</a:t>
            </a:r>
            <a:r>
              <a:rPr lang="en-US" altLang="x-none" sz="3600"/>
              <a:t> </a:t>
            </a:r>
            <a:endParaRPr lang="en-CA" altLang="x-none" sz="3600"/>
          </a:p>
        </p:txBody>
      </p:sp>
      <p:sp>
        <p:nvSpPr>
          <p:cNvPr id="476163" name="Rectangle 3">
            <a:extLst>
              <a:ext uri="{FF2B5EF4-FFF2-40B4-BE49-F238E27FC236}">
                <a16:creationId xmlns:a16="http://schemas.microsoft.com/office/drawing/2014/main" id="{223C0D07-0424-E078-49C9-AF7B02F23A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800" y="1219200"/>
            <a:ext cx="8458200" cy="40386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Example: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Every UMB student is a genius. 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George is a UMB student.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Therefore, George is a genius.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U(x): “x is a UMB student.”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G(x): “x is a genius.”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04F67B-3426-EF0D-5CB1-FA0A72263F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6E8BD-8869-C97B-B5F0-244A7179B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1615BA-2C92-A6CD-3C08-1364C1272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CC6BFEC9-49F5-4380-9113-27FAFD6434F3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33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6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6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6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6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6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6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6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6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6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6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6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6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6163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>
            <a:extLst>
              <a:ext uri="{FF2B5EF4-FFF2-40B4-BE49-F238E27FC236}">
                <a16:creationId xmlns:a16="http://schemas.microsoft.com/office/drawing/2014/main" id="{23816CF1-8B6A-CD42-39A9-0405BD7B17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200"/>
              <a:t>Rules of Inference for Quantified Statements</a:t>
            </a:r>
            <a:r>
              <a:rPr lang="en-US" altLang="x-none" sz="3600"/>
              <a:t> </a:t>
            </a:r>
            <a:endParaRPr lang="en-CA" altLang="x-none" sz="3600"/>
          </a:p>
        </p:txBody>
      </p:sp>
      <p:sp>
        <p:nvSpPr>
          <p:cNvPr id="477187" name="Rectangle 3">
            <a:extLst>
              <a:ext uri="{FF2B5EF4-FFF2-40B4-BE49-F238E27FC236}">
                <a16:creationId xmlns:a16="http://schemas.microsoft.com/office/drawing/2014/main" id="{6E189593-9BDD-CF2B-EC77-2598C12A15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800" y="1143000"/>
            <a:ext cx="8839200" cy="21336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The following steps are used in the argument: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16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olidFill>
                  <a:srgbClr val="66FF33"/>
                </a:solidFill>
                <a:sym typeface="Symbol" charset="2"/>
              </a:rPr>
              <a:t>Step 1:</a:t>
            </a:r>
            <a:r>
              <a:rPr lang="en-US" altLang="x-none">
                <a:sym typeface="Symbol" charset="2"/>
              </a:rPr>
              <a:t> x (U(x)  G(x))		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Hypothesis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olidFill>
                  <a:srgbClr val="66FF33"/>
                </a:solidFill>
                <a:sym typeface="Symbol" charset="2"/>
              </a:rPr>
              <a:t>Step 2:</a:t>
            </a:r>
            <a:r>
              <a:rPr lang="en-US" altLang="x-none">
                <a:sym typeface="Symbol" charset="2"/>
              </a:rPr>
              <a:t> U(George)  G(George)	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Univ. instantiation 						using Step 1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390F939-C6E1-AEB2-83D5-3C7AEBC0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D248169-39B8-283E-225B-50268C4CD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3928CF1-BFE5-AF16-1946-A1B8A5EB8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38513C85-4080-4C9D-A0B6-C6366B073BF6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34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477188" name="Group 4">
            <a:extLst>
              <a:ext uri="{FF2B5EF4-FFF2-40B4-BE49-F238E27FC236}">
                <a16:creationId xmlns:a16="http://schemas.microsoft.com/office/drawing/2014/main" id="{6EAEFDDF-8FCB-36A7-1928-39BB32CE59FA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4800600"/>
            <a:ext cx="5181600" cy="1600200"/>
            <a:chOff x="1296" y="3024"/>
            <a:chExt cx="3264" cy="1008"/>
          </a:xfrm>
        </p:grpSpPr>
        <p:sp>
          <p:nvSpPr>
            <p:cNvPr id="477189" name="Rectangle 5">
              <a:extLst>
                <a:ext uri="{FF2B5EF4-FFF2-40B4-BE49-F238E27FC236}">
                  <a16:creationId xmlns:a16="http://schemas.microsoft.com/office/drawing/2014/main" id="{FC548BAC-2E53-BEF5-B980-A0F580810C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3024"/>
              <a:ext cx="1536" cy="10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x-none" sz="2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charset="0"/>
                  <a:sym typeface="Symbol" charset="2"/>
                </a:rPr>
                <a:t> x P(x)</a:t>
              </a:r>
            </a:p>
            <a:p>
              <a:pPr eaLnBrk="1" hangingPunct="1">
                <a:lnSpc>
                  <a:spcPct val="30000"/>
                </a:lnSpc>
                <a:defRPr/>
              </a:pPr>
              <a:r>
                <a:rPr lang="en-US" altLang="x-none" sz="2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charset="0"/>
                  <a:sym typeface="Symbol" charset="2"/>
                </a:rPr>
                <a:t>__________</a:t>
              </a:r>
            </a:p>
            <a:p>
              <a:pPr eaLnBrk="1" hangingPunct="1">
                <a:spcBef>
                  <a:spcPct val="25000"/>
                </a:spcBef>
                <a:defRPr/>
              </a:pPr>
              <a:r>
                <a:rPr lang="en-US" altLang="x-none" sz="2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charset="0"/>
                  <a:sym typeface="Symbol" charset="2"/>
                </a:rPr>
                <a:t> P(c) if cU</a:t>
              </a:r>
            </a:p>
          </p:txBody>
        </p:sp>
        <p:sp>
          <p:nvSpPr>
            <p:cNvPr id="477190" name="Rectangle 6">
              <a:extLst>
                <a:ext uri="{FF2B5EF4-FFF2-40B4-BE49-F238E27FC236}">
                  <a16:creationId xmlns:a16="http://schemas.microsoft.com/office/drawing/2014/main" id="{15A1195D-4628-C7F8-5713-A12602E46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3072"/>
              <a:ext cx="1632" cy="7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x-none" sz="2800">
                  <a:solidFill>
                    <a:srgbClr val="00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charset="0"/>
                  <a:sym typeface="Symbol" charset="2"/>
                </a:rPr>
                <a:t>Universal instantiation</a:t>
              </a:r>
            </a:p>
          </p:txBody>
        </p:sp>
      </p:grpSp>
      <p:sp>
        <p:nvSpPr>
          <p:cNvPr id="477191" name="Rectangle 7">
            <a:extLst>
              <a:ext uri="{FF2B5EF4-FFF2-40B4-BE49-F238E27FC236}">
                <a16:creationId xmlns:a16="http://schemas.microsoft.com/office/drawing/2014/main" id="{FF0E752A-E137-240A-B7BD-4C269E6AC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124200"/>
            <a:ext cx="88392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en-US" altLang="x-none" sz="280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Step 3:</a:t>
            </a: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U(George)			</a:t>
            </a: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Hypothesis</a:t>
            </a:r>
          </a:p>
          <a:p>
            <a:pPr eaLnBrk="1" hangingPunct="1">
              <a:defRPr/>
            </a:pPr>
            <a:r>
              <a:rPr lang="en-US" altLang="x-none" sz="280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Step 4:</a:t>
            </a:r>
            <a:r>
              <a:rPr lang="en-US" altLang="x-none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 G(George)			</a:t>
            </a: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Modus ponens</a:t>
            </a:r>
            <a:b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</a:br>
            <a:r>
              <a:rPr lang="en-US" altLang="x-none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Symbol" charset="2"/>
              </a:rPr>
              <a:t>						using Steps 2 &amp;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7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7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7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7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7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7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7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7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7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187" grpId="0" build="p" autoUpdateAnimBg="0"/>
      <p:bldP spid="477191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>
            <a:extLst>
              <a:ext uri="{FF2B5EF4-FFF2-40B4-BE49-F238E27FC236}">
                <a16:creationId xmlns:a16="http://schemas.microsoft.com/office/drawing/2014/main" id="{FC25A01B-69A8-368C-B73D-FB1144E2B5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Proving Theorems</a:t>
            </a:r>
            <a:endParaRPr lang="en-CA" altLang="x-none" sz="3600"/>
          </a:p>
        </p:txBody>
      </p:sp>
      <p:sp>
        <p:nvSpPr>
          <p:cNvPr id="478211" name="Rectangle 3">
            <a:extLst>
              <a:ext uri="{FF2B5EF4-FFF2-40B4-BE49-F238E27FC236}">
                <a16:creationId xmlns:a16="http://schemas.microsoft.com/office/drawing/2014/main" id="{EC954ACE-A904-15DE-D552-1FA914C6CC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5000" y="1143000"/>
            <a:ext cx="8610600" cy="51054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Direct proof: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1600" b="1">
              <a:solidFill>
                <a:srgbClr val="00FFFF"/>
              </a:solidFill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An implication p  q can be proved by showing that if p is true, then q is also true.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16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Example:</a:t>
            </a:r>
            <a:r>
              <a:rPr lang="en-US" altLang="x-none">
                <a:sym typeface="Symbol" charset="2"/>
              </a:rPr>
              <a:t> Give a direct proof of the theorem </a:t>
            </a:r>
            <a:br>
              <a:rPr lang="en-US" altLang="x-none">
                <a:sym typeface="Symbol" charset="2"/>
              </a:rPr>
            </a:br>
            <a:r>
              <a:rPr lang="en-US" altLang="x-none">
                <a:sym typeface="Symbol" charset="2"/>
              </a:rPr>
              <a:t>“If n is odd, then n</a:t>
            </a:r>
            <a:r>
              <a:rPr lang="en-US" altLang="x-none" baseline="30000">
                <a:sym typeface="Symbol" charset="2"/>
              </a:rPr>
              <a:t>2</a:t>
            </a:r>
            <a:r>
              <a:rPr lang="en-US" altLang="x-none">
                <a:sym typeface="Symbol" charset="2"/>
              </a:rPr>
              <a:t> is odd.”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16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Idea:</a:t>
            </a:r>
            <a:r>
              <a:rPr lang="en-US" altLang="x-none">
                <a:sym typeface="Symbol" charset="2"/>
              </a:rPr>
              <a:t> Assume that the hypothesis of this implication is true (n is odd). Then use rules of inference and known theorems of math to show that q must also be true (n</a:t>
            </a:r>
            <a:r>
              <a:rPr lang="en-US" altLang="x-none" baseline="30000">
                <a:sym typeface="Symbol" charset="2"/>
              </a:rPr>
              <a:t>2</a:t>
            </a:r>
            <a:r>
              <a:rPr lang="en-US" altLang="x-none">
                <a:sym typeface="Symbol" charset="2"/>
              </a:rPr>
              <a:t> is odd).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74255-E727-C8A7-39FA-C4586AEBEF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DE0B1-3D9A-95EC-96E2-506B929F2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4D8FEA-09C5-92A4-B692-916AE3951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D192D018-6CCB-4931-BC2A-183A1CC354F4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35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8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8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8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8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8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8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8211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>
            <a:extLst>
              <a:ext uri="{FF2B5EF4-FFF2-40B4-BE49-F238E27FC236}">
                <a16:creationId xmlns:a16="http://schemas.microsoft.com/office/drawing/2014/main" id="{3AD89B56-1161-1E00-F610-6D3E1A0537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Proving Theorems</a:t>
            </a:r>
            <a:endParaRPr lang="en-CA" altLang="x-none" sz="3600"/>
          </a:p>
        </p:txBody>
      </p:sp>
      <p:sp>
        <p:nvSpPr>
          <p:cNvPr id="479235" name="Rectangle 3">
            <a:extLst>
              <a:ext uri="{FF2B5EF4-FFF2-40B4-BE49-F238E27FC236}">
                <a16:creationId xmlns:a16="http://schemas.microsoft.com/office/drawing/2014/main" id="{CDCFB8FE-6E74-C4E4-0AFE-13F39A5023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5000" y="1295400"/>
            <a:ext cx="8763000" cy="49530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n is odd.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Then n = 2k + 1, where k is an integer.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Consequently, n</a:t>
            </a:r>
            <a:r>
              <a:rPr lang="en-US" altLang="x-none" baseline="30000">
                <a:sym typeface="Symbol" charset="2"/>
              </a:rPr>
              <a:t>2</a:t>
            </a:r>
            <a:r>
              <a:rPr lang="en-US" altLang="x-none">
                <a:sym typeface="Symbol" charset="2"/>
              </a:rPr>
              <a:t> = (2k + 1)</a:t>
            </a:r>
            <a:r>
              <a:rPr lang="en-US" altLang="x-none" baseline="30000">
                <a:sym typeface="Symbol" charset="2"/>
              </a:rPr>
              <a:t>2</a:t>
            </a:r>
            <a:r>
              <a:rPr lang="en-US" altLang="x-none">
                <a:sym typeface="Symbol" charset="2"/>
              </a:rPr>
              <a:t>.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			 = 4k</a:t>
            </a:r>
            <a:r>
              <a:rPr lang="en-US" altLang="x-none" baseline="30000">
                <a:sym typeface="Symbol" charset="2"/>
              </a:rPr>
              <a:t>2</a:t>
            </a:r>
            <a:r>
              <a:rPr lang="en-US" altLang="x-none">
                <a:sym typeface="Symbol" charset="2"/>
              </a:rPr>
              <a:t> + 4k + 1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			 = 2(2k</a:t>
            </a:r>
            <a:r>
              <a:rPr lang="en-US" altLang="x-none" baseline="30000">
                <a:sym typeface="Symbol" charset="2"/>
              </a:rPr>
              <a:t>2</a:t>
            </a:r>
            <a:r>
              <a:rPr lang="en-US" altLang="x-none">
                <a:sym typeface="Symbol" charset="2"/>
              </a:rPr>
              <a:t> + 2k) + 1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Since n</a:t>
            </a:r>
            <a:r>
              <a:rPr lang="en-US" altLang="x-none" baseline="30000">
                <a:sym typeface="Symbol" charset="2"/>
              </a:rPr>
              <a:t>2</a:t>
            </a:r>
            <a:r>
              <a:rPr lang="en-US" altLang="x-none">
                <a:sym typeface="Symbol" charset="2"/>
              </a:rPr>
              <a:t> can be written in this form, it is odd.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C457E-AB72-7D01-4D7B-D3EFB629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E490E-3B5F-8AD9-189C-F3D8462CE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2C147-6A9D-88C2-12CD-3A438F75F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5AA22827-3370-4664-853C-D67AABA309BA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36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9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9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9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9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9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9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9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9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9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9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9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9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9235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>
            <a:extLst>
              <a:ext uri="{FF2B5EF4-FFF2-40B4-BE49-F238E27FC236}">
                <a16:creationId xmlns:a16="http://schemas.microsoft.com/office/drawing/2014/main" id="{91AE6251-F6DD-0BAE-98F5-B8695657F2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Proving Theorems</a:t>
            </a:r>
            <a:endParaRPr lang="en-CA" altLang="x-none" sz="3600"/>
          </a:p>
        </p:txBody>
      </p:sp>
      <p:sp>
        <p:nvSpPr>
          <p:cNvPr id="480259" name="Rectangle 3">
            <a:extLst>
              <a:ext uri="{FF2B5EF4-FFF2-40B4-BE49-F238E27FC236}">
                <a16:creationId xmlns:a16="http://schemas.microsoft.com/office/drawing/2014/main" id="{D7D68E7E-C757-97AE-C015-08767D3EC1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5000" y="990600"/>
            <a:ext cx="8610600" cy="51054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Indirect proof: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1600" b="1">
              <a:solidFill>
                <a:srgbClr val="00FFFF"/>
              </a:solidFill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An implication p  q is equivalent to its </a:t>
            </a: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contra-positive</a:t>
            </a:r>
            <a:r>
              <a:rPr lang="en-US" altLang="x-none">
                <a:sym typeface="Symbol" charset="2"/>
              </a:rPr>
              <a:t> q   p. Therefore, we can prove p  q by showing that whenever q is false, then p is also false.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16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Example:</a:t>
            </a:r>
            <a:r>
              <a:rPr lang="en-US" altLang="x-none">
                <a:sym typeface="Symbol" charset="2"/>
              </a:rPr>
              <a:t> Give an indirect proof of the theorem </a:t>
            </a:r>
            <a:br>
              <a:rPr lang="en-US" altLang="x-none">
                <a:sym typeface="Symbol" charset="2"/>
              </a:rPr>
            </a:br>
            <a:r>
              <a:rPr lang="en-US" altLang="x-none">
                <a:sym typeface="Symbol" charset="2"/>
              </a:rPr>
              <a:t>“If 3n + 2 is odd, then n is odd.”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16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 b="1">
                <a:solidFill>
                  <a:srgbClr val="00FFFF"/>
                </a:solidFill>
                <a:sym typeface="Symbol" charset="2"/>
              </a:rPr>
              <a:t>Idea:</a:t>
            </a:r>
            <a:r>
              <a:rPr lang="en-US" altLang="x-none">
                <a:sym typeface="Symbol" charset="2"/>
              </a:rPr>
              <a:t> Assume that the conclusion of this implication is false (n is even). Then use rules of inference and known theorems to show that p must also be false (3n + 2 is even).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B103F-3EC1-FA69-0243-B312D9AEE1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B798F-8B66-5E03-2542-DCC289B5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9BF92-C8E3-4BAE-B74E-FAE6EF4A6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82EABDD4-E321-460A-AE4E-98D73EF80BB5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37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0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0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0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0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0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0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0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0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0259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>
            <a:extLst>
              <a:ext uri="{FF2B5EF4-FFF2-40B4-BE49-F238E27FC236}">
                <a16:creationId xmlns:a16="http://schemas.microsoft.com/office/drawing/2014/main" id="{A74998F0-47DF-9D36-23FC-351A8C74F3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Proving Theorems</a:t>
            </a:r>
            <a:endParaRPr lang="en-CA" altLang="x-none" sz="3600"/>
          </a:p>
        </p:txBody>
      </p:sp>
      <p:sp>
        <p:nvSpPr>
          <p:cNvPr id="481283" name="Rectangle 3">
            <a:extLst>
              <a:ext uri="{FF2B5EF4-FFF2-40B4-BE49-F238E27FC236}">
                <a16:creationId xmlns:a16="http://schemas.microsoft.com/office/drawing/2014/main" id="{EFC7B9B0-0B47-EFD9-92C7-67CE29A77E4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800" y="838200"/>
            <a:ext cx="8610600" cy="5105400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n is even.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Then n = 2k, where k is an integer.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It follows that 3n + 2 = 3(2k) + 2 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				= 6k + 2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				= 2(3k + 1)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Therefore, 3n + 2 is even.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We have shown that the contrapositive of the implication is true, so the implication itself is also true 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(If 3n + 2 is odd, then n is odd).</a:t>
            </a:r>
            <a:r>
              <a:rPr lang="en-US" altLang="x-none">
                <a:sym typeface="Symbol" charset="2"/>
              </a:rPr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C676EF-30DB-711B-C220-BEC4117E55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D2F8E-54B1-B2E4-3A75-F302987FF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B50231-CA56-DA3D-8288-5C847668C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DD5F2570-84BE-47B1-9567-33DE73A6A190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38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1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1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1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1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1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1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1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1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1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1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12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12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283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>
            <a:extLst>
              <a:ext uri="{FF2B5EF4-FFF2-40B4-BE49-F238E27FC236}">
                <a16:creationId xmlns:a16="http://schemas.microsoft.com/office/drawing/2014/main" id="{D66FA1B9-62FA-7941-04D3-BFE3FFC0F0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/>
              <a:t>Proving Theorems</a:t>
            </a:r>
            <a:endParaRPr lang="en-CA" altLang="x-none" sz="3600"/>
          </a:p>
        </p:txBody>
      </p:sp>
      <p:sp>
        <p:nvSpPr>
          <p:cNvPr id="502787" name="Rectangle 3">
            <a:extLst>
              <a:ext uri="{FF2B5EF4-FFF2-40B4-BE49-F238E27FC236}">
                <a16:creationId xmlns:a16="http://schemas.microsoft.com/office/drawing/2014/main" id="{4EC0DEF0-8B45-B10D-FD35-163E35F37A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800" y="838200"/>
            <a:ext cx="8610600" cy="5105400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 sz="2600">
                <a:sym typeface="Symbol" charset="2"/>
              </a:rPr>
              <a:t>Indirect Proof is a special case of </a:t>
            </a:r>
            <a:r>
              <a:rPr lang="en-US" altLang="x-none" sz="2600">
                <a:solidFill>
                  <a:srgbClr val="00FFFF"/>
                </a:solidFill>
                <a:sym typeface="Symbol" charset="2"/>
              </a:rPr>
              <a:t>proof by contradiction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24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600">
                <a:sym typeface="Symbol" charset="2"/>
              </a:rPr>
              <a:t>Suppose n is even (</a:t>
            </a:r>
            <a:r>
              <a:rPr lang="en-US" altLang="x-none" sz="2600">
                <a:solidFill>
                  <a:srgbClr val="00FFFF"/>
                </a:solidFill>
                <a:sym typeface="Symbol" charset="2"/>
              </a:rPr>
              <a:t>negation of the conclusion</a:t>
            </a:r>
            <a:r>
              <a:rPr lang="en-US" altLang="x-none" sz="2600">
                <a:sym typeface="Symbol" charset="2"/>
              </a:rPr>
              <a:t>).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12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600">
                <a:sym typeface="Symbol" charset="2"/>
              </a:rPr>
              <a:t>Then n = 2k, where k is an integer.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12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600">
                <a:sym typeface="Symbol" charset="2"/>
              </a:rPr>
              <a:t>It follows that 3n + 2 = 3(2k) + 2 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600">
                <a:sym typeface="Symbol" charset="2"/>
              </a:rPr>
              <a:t>				= 6k + 2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600">
                <a:sym typeface="Symbol" charset="2"/>
              </a:rPr>
              <a:t>				= 2(3k + 1)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12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600">
                <a:sym typeface="Symbol" charset="2"/>
              </a:rPr>
              <a:t>Therefore, 3n + 2 is even.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2600"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600">
                <a:sym typeface="Symbol" charset="2"/>
              </a:rPr>
              <a:t>However, this is a </a:t>
            </a:r>
            <a:r>
              <a:rPr lang="en-US" altLang="x-none" sz="2600">
                <a:solidFill>
                  <a:srgbClr val="00FFFF"/>
                </a:solidFill>
                <a:sym typeface="Symbol" charset="2"/>
              </a:rPr>
              <a:t>contradiction</a:t>
            </a:r>
            <a:r>
              <a:rPr lang="en-US" altLang="x-none" sz="2600">
                <a:sym typeface="Symbol" charset="2"/>
              </a:rPr>
              <a:t> since 3n + 2 is given to be odd, so the conclusion (n is odd) holds.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DE18D-7FC3-0BF3-FA86-4C628943B0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61F25-217E-3A72-18C3-E4D0F1DCD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BECF0-2A4F-A719-9F15-4DD3ABDB5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8B6DC42E-8011-443C-9E12-650C98014495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39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2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2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2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2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2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2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2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2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2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2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2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2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2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2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27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027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787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>
            <a:extLst>
              <a:ext uri="{FF2B5EF4-FFF2-40B4-BE49-F238E27FC236}">
                <a16:creationId xmlns:a16="http://schemas.microsoft.com/office/drawing/2014/main" id="{81D67976-A7A5-DB2E-7D35-6955CC554D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 b="1">
                <a:sym typeface="Symbol" charset="2"/>
              </a:rPr>
              <a:t>Another Example on Proof</a:t>
            </a:r>
            <a:endParaRPr lang="en-CA" altLang="x-none" sz="3600" b="1">
              <a:sym typeface="Symbol" charset="2"/>
            </a:endParaRPr>
          </a:p>
        </p:txBody>
      </p:sp>
      <p:sp>
        <p:nvSpPr>
          <p:cNvPr id="508931" name="Rectangle 3">
            <a:extLst>
              <a:ext uri="{FF2B5EF4-FFF2-40B4-BE49-F238E27FC236}">
                <a16:creationId xmlns:a16="http://schemas.microsoft.com/office/drawing/2014/main" id="{7A3C10E7-203E-D335-B91E-709A702EAF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52600" y="1066800"/>
            <a:ext cx="8686800" cy="4953000"/>
          </a:xfrm>
        </p:spPr>
        <p:txBody>
          <a:bodyPr/>
          <a:lstStyle/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Anyone performs well is either intelligent or a good actor.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If someone is intelligent, then he/she can count </a:t>
            </a:r>
            <a:br>
              <a:rPr lang="en-US" altLang="x-none">
                <a:sym typeface="Symbol" charset="2"/>
              </a:rPr>
            </a:br>
            <a:r>
              <a:rPr lang="en-US" altLang="x-none">
                <a:sym typeface="Symbol" charset="2"/>
              </a:rPr>
              <a:t>from 1 to 10.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Gary performs well.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Gary can only count from 1 to 3.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Therefore, not everyone is both intelligent and a good actor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>
                <a:sym typeface="Symbol" charset="2"/>
              </a:rPr>
              <a:t>   </a:t>
            </a:r>
            <a:r>
              <a:rPr lang="en-US" altLang="x-none" sz="2600">
                <a:sym typeface="Symbol" charset="2"/>
              </a:rPr>
              <a:t>P(x): x performs well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600">
                <a:sym typeface="Symbol" charset="2"/>
              </a:rPr>
              <a:t>   I(x): x is intelligent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600">
                <a:sym typeface="Symbol" charset="2"/>
              </a:rPr>
              <a:t>   A(x): x is a good actor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600">
                <a:sym typeface="Symbol" charset="2"/>
              </a:rPr>
              <a:t>   C(x): x can count from 1 to 10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0950D6-25D8-C6EF-2524-C3A2C92A52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FBCEC-0E1A-6309-88EB-581C046CC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11B6A-6CA3-2797-5712-EE7DE3EB3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68C068C2-9C86-40C4-BE9A-1D0A1E33A788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40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8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8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8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8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8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8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8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8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8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8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8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8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8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8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8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08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8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8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8931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Rectangle 2">
            <a:extLst>
              <a:ext uri="{FF2B5EF4-FFF2-40B4-BE49-F238E27FC236}">
                <a16:creationId xmlns:a16="http://schemas.microsoft.com/office/drawing/2014/main" id="{A8BAFA79-3FBE-770E-D049-7D012C63E2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 b="1">
                <a:sym typeface="Symbol" charset="2"/>
              </a:rPr>
              <a:t>Another Example on Proof</a:t>
            </a:r>
            <a:endParaRPr lang="en-CA" altLang="x-none" sz="3600" b="1">
              <a:sym typeface="Symbol" charset="2"/>
            </a:endParaRPr>
          </a:p>
        </p:txBody>
      </p:sp>
      <p:sp>
        <p:nvSpPr>
          <p:cNvPr id="510979" name="Rectangle 3">
            <a:extLst>
              <a:ext uri="{FF2B5EF4-FFF2-40B4-BE49-F238E27FC236}">
                <a16:creationId xmlns:a16="http://schemas.microsoft.com/office/drawing/2014/main" id="{0EEF5F31-E2B5-6619-6EDD-84E2CC9502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52600" y="914400"/>
            <a:ext cx="8686800" cy="5257800"/>
          </a:xfrm>
        </p:spPr>
        <p:txBody>
          <a:bodyPr>
            <a:normAutofit lnSpcReduction="10000"/>
          </a:bodyPr>
          <a:lstStyle/>
          <a:p>
            <a:pPr marL="609600" indent="-609600">
              <a:spcBef>
                <a:spcPct val="0"/>
              </a:spcBef>
              <a:defRPr/>
            </a:pPr>
            <a:r>
              <a:rPr lang="en-US" altLang="x-none" sz="2400">
                <a:sym typeface="Symbol" charset="2"/>
              </a:rPr>
              <a:t>Hypotheses:</a:t>
            </a:r>
          </a:p>
          <a:p>
            <a:pPr marL="609600" indent="-609600">
              <a:spcBef>
                <a:spcPct val="0"/>
              </a:spcBef>
              <a:buFontTx/>
              <a:buAutoNum type="arabicPeriod"/>
              <a:defRPr/>
            </a:pPr>
            <a:r>
              <a:rPr lang="en-US" altLang="x-none" sz="2400">
                <a:sym typeface="Symbol" charset="2"/>
              </a:rPr>
              <a:t>Anyone performs well is either intelligent or a good actor.</a:t>
            </a:r>
          </a:p>
          <a:p>
            <a:pPr marL="609600" indent="-609600">
              <a:spcBef>
                <a:spcPct val="0"/>
              </a:spcBef>
              <a:defRPr/>
            </a:pPr>
            <a:r>
              <a:rPr lang="en-US" altLang="x-none" sz="2400">
                <a:solidFill>
                  <a:srgbClr val="00FFFF"/>
                </a:solidFill>
                <a:sym typeface="Symbol" charset="2"/>
              </a:rPr>
              <a:t>       x (P(x) 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 </a:t>
            </a:r>
            <a:r>
              <a:rPr lang="en-US" altLang="x-none" sz="2400">
                <a:solidFill>
                  <a:srgbClr val="00FFFF"/>
                </a:solidFill>
                <a:sym typeface="Symbol" charset="2"/>
              </a:rPr>
              <a:t>I(x)  A(x))</a:t>
            </a:r>
          </a:p>
          <a:p>
            <a:pPr marL="609600" indent="-609600">
              <a:spcBef>
                <a:spcPct val="0"/>
              </a:spcBef>
              <a:buFontTx/>
              <a:buAutoNum type="arabicPeriod" startAt="2"/>
              <a:defRPr/>
            </a:pPr>
            <a:r>
              <a:rPr lang="en-US" altLang="x-none" sz="2400">
                <a:sym typeface="Symbol" charset="2"/>
              </a:rPr>
              <a:t>If someone is intelligent, then he/she can count </a:t>
            </a:r>
            <a:br>
              <a:rPr lang="en-US" altLang="x-none" sz="2400">
                <a:sym typeface="Symbol" charset="2"/>
              </a:rPr>
            </a:br>
            <a:r>
              <a:rPr lang="en-US" altLang="x-none" sz="2400">
                <a:sym typeface="Symbol" charset="2"/>
              </a:rPr>
              <a:t>from 1 to 10.</a:t>
            </a:r>
          </a:p>
          <a:p>
            <a:pPr marL="609600" indent="-609600">
              <a:spcBef>
                <a:spcPct val="0"/>
              </a:spcBef>
              <a:defRPr/>
            </a:pPr>
            <a:r>
              <a:rPr lang="en-US" altLang="x-none" sz="2400">
                <a:solidFill>
                  <a:srgbClr val="00FFFF"/>
                </a:solidFill>
                <a:sym typeface="Symbol" charset="2"/>
              </a:rPr>
              <a:t>       x (I(x) 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 C</a:t>
            </a:r>
            <a:r>
              <a:rPr lang="en-US" altLang="x-none" sz="2400">
                <a:solidFill>
                  <a:srgbClr val="00FFFF"/>
                </a:solidFill>
                <a:sym typeface="Symbol" charset="2"/>
              </a:rPr>
              <a:t>(x) )</a:t>
            </a:r>
            <a:endParaRPr lang="en-US" altLang="x-none" sz="2400">
              <a:sym typeface="Symbol" charset="2"/>
            </a:endParaRPr>
          </a:p>
          <a:p>
            <a:pPr marL="609600" indent="-609600">
              <a:spcBef>
                <a:spcPct val="0"/>
              </a:spcBef>
              <a:buFontTx/>
              <a:buAutoNum type="arabicPeriod" startAt="3"/>
              <a:defRPr/>
            </a:pPr>
            <a:r>
              <a:rPr lang="en-US" altLang="x-none" sz="2400">
                <a:sym typeface="Symbol" charset="2"/>
              </a:rPr>
              <a:t>Gary performs well.</a:t>
            </a:r>
          </a:p>
          <a:p>
            <a:pPr marL="609600" indent="-609600">
              <a:spcBef>
                <a:spcPct val="0"/>
              </a:spcBef>
              <a:defRPr/>
            </a:pPr>
            <a:r>
              <a:rPr lang="en-US" altLang="x-none" sz="2400">
                <a:sym typeface="Symbol" charset="2"/>
              </a:rPr>
              <a:t>       </a:t>
            </a:r>
            <a:r>
              <a:rPr lang="en-US" altLang="x-none" sz="2400">
                <a:solidFill>
                  <a:srgbClr val="00FFFF"/>
                </a:solidFill>
                <a:sym typeface="Symbol" charset="2"/>
              </a:rPr>
              <a:t>P(G)</a:t>
            </a:r>
          </a:p>
          <a:p>
            <a:pPr marL="609600" indent="-609600">
              <a:spcBef>
                <a:spcPct val="0"/>
              </a:spcBef>
              <a:buFontTx/>
              <a:buAutoNum type="arabicPeriod" startAt="4"/>
              <a:defRPr/>
            </a:pPr>
            <a:r>
              <a:rPr lang="en-US" altLang="x-none" sz="2400">
                <a:sym typeface="Symbol" charset="2"/>
              </a:rPr>
              <a:t>Gary can only count from 1 to 3.</a:t>
            </a:r>
          </a:p>
          <a:p>
            <a:pPr marL="609600" indent="-609600">
              <a:spcBef>
                <a:spcPct val="0"/>
              </a:spcBef>
              <a:defRPr/>
            </a:pPr>
            <a:r>
              <a:rPr lang="en-US" altLang="x-none" sz="2400">
                <a:sym typeface="Symbol" charset="2"/>
              </a:rPr>
              <a:t>       </a:t>
            </a:r>
            <a:r>
              <a:rPr lang="en-US" altLang="x-none">
                <a:solidFill>
                  <a:srgbClr val="00FFFF"/>
                </a:solidFill>
                <a:sym typeface="Symbol" charset="2"/>
              </a:rPr>
              <a:t></a:t>
            </a:r>
            <a:r>
              <a:rPr lang="en-US" altLang="x-none" sz="2400">
                <a:solidFill>
                  <a:srgbClr val="00FFFF"/>
                </a:solidFill>
                <a:sym typeface="Symbol" charset="2"/>
              </a:rPr>
              <a:t>C(G)</a:t>
            </a:r>
          </a:p>
          <a:p>
            <a:pPr marL="609600" indent="-609600">
              <a:spcBef>
                <a:spcPct val="30000"/>
              </a:spcBef>
              <a:defRPr/>
            </a:pPr>
            <a:r>
              <a:rPr lang="en-US" altLang="x-none" sz="2400">
                <a:solidFill>
                  <a:srgbClr val="FF5050"/>
                </a:solidFill>
                <a:sym typeface="Symbol" charset="2"/>
              </a:rPr>
              <a:t>Conclusion: not everyone is both intelligent and a good actor</a:t>
            </a:r>
          </a:p>
          <a:p>
            <a:pPr marL="609600" indent="-609600">
              <a:spcBef>
                <a:spcPct val="0"/>
              </a:spcBef>
              <a:defRPr/>
            </a:pPr>
            <a:r>
              <a:rPr lang="en-US" altLang="x-none" sz="2400">
                <a:solidFill>
                  <a:srgbClr val="00FFFF"/>
                </a:solidFill>
                <a:sym typeface="Symbol" charset="2"/>
              </a:rPr>
              <a:t>       x(I(x)  A(x))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E4572-F2BA-C167-4F54-4932A2A9CF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January Term, 2018</a:t>
            </a:r>
            <a:endParaRPr lang="en-CA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21F96-C8D8-3404-EF4B-479617C60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/>
              <a:t>CSE 1107: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033650-6180-6AA6-3FEA-CAE097A64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053B47CE-1DBC-4F9F-BD78-370A458A5070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41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0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0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0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0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0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0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0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0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0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0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0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0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0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0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0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0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0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0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09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09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09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109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0979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>
            <a:extLst>
              <a:ext uri="{FF2B5EF4-FFF2-40B4-BE49-F238E27FC236}">
                <a16:creationId xmlns:a16="http://schemas.microsoft.com/office/drawing/2014/main" id="{4EA0BBF0-E675-96E2-9C5E-F4CB7D48CB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x-none" sz="3600" b="1">
                <a:sym typeface="Symbol" charset="2"/>
              </a:rPr>
              <a:t>Another Example on Proof</a:t>
            </a:r>
            <a:endParaRPr lang="en-CA" altLang="x-none" sz="3600" b="1">
              <a:sym typeface="Symbol" charset="2"/>
            </a:endParaRPr>
          </a:p>
        </p:txBody>
      </p:sp>
      <p:sp>
        <p:nvSpPr>
          <p:cNvPr id="509955" name="Rectangle 3">
            <a:extLst>
              <a:ext uri="{FF2B5EF4-FFF2-40B4-BE49-F238E27FC236}">
                <a16:creationId xmlns:a16="http://schemas.microsoft.com/office/drawing/2014/main" id="{A830BFEA-CA64-D547-37B2-ABB9698FD9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5000" y="914400"/>
            <a:ext cx="8610600" cy="5334000"/>
          </a:xfrm>
        </p:spPr>
        <p:txBody>
          <a:bodyPr>
            <a:normAutofit fontScale="85000" lnSpcReduction="10000"/>
          </a:bodyPr>
          <a:lstStyle/>
          <a:p>
            <a:pPr marL="0" indent="0">
              <a:spcBef>
                <a:spcPct val="0"/>
              </a:spcBef>
              <a:spcAft>
                <a:spcPct val="25000"/>
              </a:spcAft>
              <a:defRPr/>
            </a:pPr>
            <a:r>
              <a:rPr lang="en-US" altLang="x-none" sz="2400" dirty="0">
                <a:solidFill>
                  <a:srgbClr val="00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Direct proof:</a:t>
            </a:r>
            <a:br>
              <a:rPr lang="en-US" altLang="x-none" sz="2400" dirty="0">
                <a:solidFill>
                  <a:srgbClr val="00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</a:br>
            <a:endParaRPr lang="en-US" altLang="x-none" sz="800" dirty="0">
              <a:solidFill>
                <a:srgbClr val="00FF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400" dirty="0">
                <a:solidFill>
                  <a:srgbClr val="66FF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Step 1:</a:t>
            </a:r>
            <a:r>
              <a:rPr lang="en-US" altLang="x-none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 x (P(x)  I(x)  A(x)) 	</a:t>
            </a:r>
            <a:r>
              <a:rPr lang="en-US" altLang="x-none" sz="2400" dirty="0">
                <a:solidFill>
                  <a:srgbClr val="00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Hypothesis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400" dirty="0">
                <a:solidFill>
                  <a:srgbClr val="66FF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Step 2:</a:t>
            </a:r>
            <a:r>
              <a:rPr lang="en-US" altLang="x-none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 P(G)  I(G)  A(G)        	</a:t>
            </a:r>
            <a:r>
              <a:rPr lang="en-US" altLang="x-none" sz="2400" dirty="0">
                <a:solidFill>
                  <a:srgbClr val="00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Univ. Inst. Step 1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400" dirty="0">
                <a:solidFill>
                  <a:srgbClr val="66FF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Step 3:</a:t>
            </a:r>
            <a:r>
              <a:rPr lang="en-US" altLang="x-none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 P(G) 		           	</a:t>
            </a:r>
            <a:r>
              <a:rPr lang="en-US" altLang="x-none" sz="2400" dirty="0">
                <a:solidFill>
                  <a:srgbClr val="00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Hypothesis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400" dirty="0">
                <a:solidFill>
                  <a:srgbClr val="66FF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Step 4:</a:t>
            </a:r>
            <a:r>
              <a:rPr lang="en-US" altLang="x-none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 I(G)  A(G) 	 	</a:t>
            </a:r>
            <a:r>
              <a:rPr lang="en-US" altLang="x-none" sz="2400" dirty="0">
                <a:solidFill>
                  <a:srgbClr val="00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Modus ponens Steps 2 &amp; 3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400" dirty="0">
                <a:solidFill>
                  <a:srgbClr val="66FF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Step 5:</a:t>
            </a:r>
            <a:r>
              <a:rPr lang="en-US" altLang="x-none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 x (I(x)  C(x))	   	</a:t>
            </a:r>
            <a:r>
              <a:rPr lang="en-US" altLang="x-none" sz="2400" dirty="0">
                <a:solidFill>
                  <a:srgbClr val="00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Hypothesis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400" dirty="0">
                <a:solidFill>
                  <a:srgbClr val="66FF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Step 6:</a:t>
            </a:r>
            <a:r>
              <a:rPr lang="en-US" altLang="x-none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 I(G)  C(G)		</a:t>
            </a:r>
            <a:r>
              <a:rPr lang="en-US" altLang="x-none" sz="2400" dirty="0">
                <a:solidFill>
                  <a:srgbClr val="00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Univ. inst. Step5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400" dirty="0">
                <a:solidFill>
                  <a:srgbClr val="66FF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Step 7:</a:t>
            </a:r>
            <a:r>
              <a:rPr lang="en-US" altLang="x-none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 C(G) 		         	</a:t>
            </a:r>
            <a:r>
              <a:rPr lang="en-US" altLang="x-none" sz="2400" dirty="0">
                <a:solidFill>
                  <a:srgbClr val="00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Hypothesis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400" dirty="0">
                <a:solidFill>
                  <a:srgbClr val="66FF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Step 8:</a:t>
            </a:r>
            <a:r>
              <a:rPr lang="en-US" altLang="x-none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 I(G) 	      		</a:t>
            </a:r>
            <a:r>
              <a:rPr lang="en-US" altLang="x-none" sz="2400" dirty="0">
                <a:solidFill>
                  <a:srgbClr val="00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Modus tollens Steps 6 &amp; 7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400" dirty="0">
                <a:solidFill>
                  <a:srgbClr val="66FF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Step 9:</a:t>
            </a:r>
            <a:r>
              <a:rPr lang="en-US" altLang="x-none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 I(G)  A(G) 		</a:t>
            </a:r>
            <a:r>
              <a:rPr lang="en-US" altLang="x-none" sz="2400" dirty="0">
                <a:solidFill>
                  <a:srgbClr val="00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Addition Step 8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400" dirty="0">
                <a:solidFill>
                  <a:srgbClr val="66FF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Step 10:</a:t>
            </a:r>
            <a:r>
              <a:rPr lang="en-US" altLang="x-none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 (I(G)  A(G))		</a:t>
            </a:r>
            <a:r>
              <a:rPr lang="en-US" altLang="x-none" sz="2400" dirty="0">
                <a:solidFill>
                  <a:srgbClr val="00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Equivalence  Step 9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400" dirty="0">
                <a:solidFill>
                  <a:srgbClr val="66FF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Step 11:</a:t>
            </a:r>
            <a:r>
              <a:rPr lang="en-US" altLang="x-none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 x(I(x)  A(x))		</a:t>
            </a:r>
            <a:r>
              <a:rPr lang="en-US" altLang="x-none" sz="2400" dirty="0">
                <a:solidFill>
                  <a:srgbClr val="00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Exist. general. Step 10</a:t>
            </a: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400" dirty="0">
                <a:solidFill>
                  <a:srgbClr val="66FF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Step 12:</a:t>
            </a:r>
            <a:r>
              <a:rPr lang="en-US" altLang="x-none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 x (I(x)  A(x))	</a:t>
            </a:r>
            <a:r>
              <a:rPr lang="en-US" altLang="x-none" sz="2400" dirty="0">
                <a:solidFill>
                  <a:srgbClr val="00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Equivalence  Step 11</a:t>
            </a:r>
          </a:p>
          <a:p>
            <a:pPr marL="0" indent="0">
              <a:spcBef>
                <a:spcPct val="0"/>
              </a:spcBef>
              <a:defRPr/>
            </a:pPr>
            <a:endParaRPr lang="en-US" altLang="x-none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  <a:sym typeface="Symbol" charset="2"/>
            </a:endParaRPr>
          </a:p>
          <a:p>
            <a:pPr marL="0" indent="0">
              <a:spcBef>
                <a:spcPct val="0"/>
              </a:spcBef>
              <a:defRPr/>
            </a:pPr>
            <a:r>
              <a:rPr lang="en-US" altLang="x-none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Conclusion: </a:t>
            </a:r>
            <a:r>
              <a:rPr lang="en-US" altLang="x-none" sz="2400" dirty="0">
                <a:solidFill>
                  <a:srgbClr val="FF5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x (I(x)  A(x))</a:t>
            </a:r>
            <a:r>
              <a:rPr lang="en-US" altLang="x-none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Symbol" charset="2"/>
              </a:rPr>
              <a:t>, not everyone is both intelligent and a good actor.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19410-86D9-46BE-D540-9B9613745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145EFF80-CE84-4C5C-AE9F-2294D666040A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42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9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9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9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9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9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9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9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9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9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9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9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9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9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9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9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09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9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9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9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09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99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099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99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99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099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099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099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099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9955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>
            <a:extLst>
              <a:ext uri="{FF2B5EF4-FFF2-40B4-BE49-F238E27FC236}">
                <a16:creationId xmlns:a16="http://schemas.microsoft.com/office/drawing/2014/main" id="{CD92267C-A555-B324-37EC-CF4B057ED8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72400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x-none" sz="4000"/>
              <a:t>Summary</a:t>
            </a:r>
            <a:endParaRPr lang="en-CA" altLang="x-none" sz="4000" dirty="0"/>
          </a:p>
        </p:txBody>
      </p:sp>
      <p:sp>
        <p:nvSpPr>
          <p:cNvPr id="512003" name="Rectangle 3">
            <a:extLst>
              <a:ext uri="{FF2B5EF4-FFF2-40B4-BE49-F238E27FC236}">
                <a16:creationId xmlns:a16="http://schemas.microsoft.com/office/drawing/2014/main" id="{27AF1BCC-B3E8-4C7B-E832-6C6D83FF9D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57400" y="1219200"/>
            <a:ext cx="8153400" cy="4648200"/>
          </a:xfrm>
        </p:spPr>
        <p:txBody>
          <a:bodyPr>
            <a:normAutofit/>
          </a:bodyPr>
          <a:lstStyle/>
          <a:p>
            <a:pPr marL="346075" indent="-346075">
              <a:spcBef>
                <a:spcPct val="10000"/>
              </a:spcBef>
              <a:spcAft>
                <a:spcPct val="20000"/>
              </a:spcAft>
              <a:buFontTx/>
              <a:buChar char="•"/>
              <a:defRPr/>
            </a:pPr>
            <a:r>
              <a:rPr lang="en-US" alt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Terminology (axiom, theorem, conjecture, argument, etc.)</a:t>
            </a:r>
          </a:p>
          <a:p>
            <a:pPr marL="346075" indent="-346075">
              <a:spcBef>
                <a:spcPct val="10000"/>
              </a:spcBef>
              <a:spcAft>
                <a:spcPct val="20000"/>
              </a:spcAft>
              <a:buFontTx/>
              <a:buChar char="•"/>
              <a:defRPr/>
            </a:pPr>
            <a:r>
              <a:rPr lang="en-US" alt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Rules of inference (Tables 1 and 2)</a:t>
            </a:r>
          </a:p>
          <a:p>
            <a:pPr marL="346075" indent="-346075">
              <a:spcBef>
                <a:spcPct val="10000"/>
              </a:spcBef>
              <a:spcAft>
                <a:spcPct val="20000"/>
              </a:spcAft>
              <a:buFontTx/>
              <a:buChar char="•"/>
              <a:defRPr/>
            </a:pPr>
            <a:r>
              <a:rPr lang="en-US" alt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Valid argument (hypotheses and conclusion)</a:t>
            </a:r>
          </a:p>
          <a:p>
            <a:pPr marL="346075" indent="-346075">
              <a:spcBef>
                <a:spcPct val="10000"/>
              </a:spcBef>
              <a:spcAft>
                <a:spcPct val="20000"/>
              </a:spcAft>
              <a:buFontTx/>
              <a:buChar char="•"/>
              <a:defRPr/>
            </a:pPr>
            <a:r>
              <a:rPr lang="en-US" alt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Construction of valid argument using rules of inference</a:t>
            </a:r>
          </a:p>
          <a:p>
            <a:pPr marL="804863" lvl="1">
              <a:spcBef>
                <a:spcPct val="10000"/>
              </a:spcBef>
              <a:spcAft>
                <a:spcPct val="20000"/>
              </a:spcAft>
              <a:defRPr/>
            </a:pPr>
            <a:r>
              <a:rPr lang="en-US" altLang="x-none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rule used, write down and the statements involved in the proof</a:t>
            </a:r>
          </a:p>
          <a:p>
            <a:pPr marL="346075" indent="-346075">
              <a:spcBef>
                <a:spcPct val="10000"/>
              </a:spcBef>
              <a:spcAft>
                <a:spcPct val="20000"/>
              </a:spcAft>
              <a:buFontTx/>
              <a:buChar char="•"/>
              <a:defRPr/>
            </a:pPr>
            <a:r>
              <a:rPr lang="en-US" alt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and indirect proofs</a:t>
            </a:r>
          </a:p>
          <a:p>
            <a:pPr marL="804863" lvl="1">
              <a:spcBef>
                <a:spcPct val="10000"/>
              </a:spcBef>
              <a:spcAft>
                <a:spcPct val="20000"/>
              </a:spcAft>
              <a:defRPr/>
            </a:pPr>
            <a:r>
              <a:rPr lang="en-US" alt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proof methods (e.g., induction, pigeon hole) will be introduced in later chapters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E0C2C-45FA-D6DF-2A57-D4EE2C7E7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x-none" dirty="0"/>
              <a:t>  Discrete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9F9F5-6A8E-A7FC-30BB-E1BA94A3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2pPr>
            <a:lvl3pPr marL="11430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3pPr>
            <a:lvl4pPr marL="16002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4pPr>
            <a:lvl5pPr marL="2057400" indent="-228600">
              <a:spcBef>
                <a:spcPct val="20000"/>
              </a:spcBef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  <a:sym typeface="Symbol" panose="05050102010706020507" pitchFamily="18" charset="2"/>
              </a:defRPr>
            </a:lvl9pPr>
          </a:lstStyle>
          <a:p>
            <a:pPr>
              <a:spcBef>
                <a:spcPct val="0"/>
              </a:spcBef>
            </a:pPr>
            <a:fld id="{8D6DF094-38FC-43AB-82CA-53489CBF442E}" type="slidenum">
              <a:rPr lang="en-CA" altLang="en-US" sz="1400">
                <a:solidFill>
                  <a:srgbClr val="00CC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43</a:t>
            </a:fld>
            <a:endParaRPr lang="en-CA" altLang="en-US" sz="1400">
              <a:solidFill>
                <a:srgbClr val="00CC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2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2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03" grpId="0" build="p" bldLvl="2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13</TotalTime>
  <Words>3868</Words>
  <Application>Microsoft Office PowerPoint</Application>
  <PresentationFormat>Widescreen</PresentationFormat>
  <Paragraphs>568</Paragraphs>
  <Slides>43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Aptos</vt:lpstr>
      <vt:lpstr>Arial</vt:lpstr>
      <vt:lpstr>Comic Sans MS</vt:lpstr>
      <vt:lpstr>Symbol</vt:lpstr>
      <vt:lpstr>Times New Roman</vt:lpstr>
      <vt:lpstr>Tw Cen MT</vt:lpstr>
      <vt:lpstr>Circuit</vt:lpstr>
      <vt:lpstr>Propositional Function &amp; Mathematical Reasoning</vt:lpstr>
      <vt:lpstr>Propositional Functions &amp; Predicates</vt:lpstr>
      <vt:lpstr>Propositional Functions</vt:lpstr>
      <vt:lpstr>Propositional Functions</vt:lpstr>
      <vt:lpstr>Universal Quantification</vt:lpstr>
      <vt:lpstr>Universal Quantification</vt:lpstr>
      <vt:lpstr>Existential Quantification</vt:lpstr>
      <vt:lpstr>Existential Quantification</vt:lpstr>
      <vt:lpstr>Quantification</vt:lpstr>
      <vt:lpstr>Disproof by Counterexample</vt:lpstr>
      <vt:lpstr>Negation</vt:lpstr>
      <vt:lpstr>Negation</vt:lpstr>
      <vt:lpstr>Nested Quantifier</vt:lpstr>
      <vt:lpstr>Nested Quantifier</vt:lpstr>
      <vt:lpstr>Summary</vt:lpstr>
      <vt:lpstr>Let’s proceed to…</vt:lpstr>
      <vt:lpstr>Mathematical Reasoning</vt:lpstr>
      <vt:lpstr>Terminology</vt:lpstr>
      <vt:lpstr>Terminology</vt:lpstr>
      <vt:lpstr>Proofs</vt:lpstr>
      <vt:lpstr>Rules of Inference</vt:lpstr>
      <vt:lpstr>Rules of Inference</vt:lpstr>
      <vt:lpstr>Rules of Inference</vt:lpstr>
      <vt:lpstr>Arguments</vt:lpstr>
      <vt:lpstr>Arguments</vt:lpstr>
      <vt:lpstr>Arguments</vt:lpstr>
      <vt:lpstr>Arguments</vt:lpstr>
      <vt:lpstr>Arguments</vt:lpstr>
      <vt:lpstr>Arguments</vt:lpstr>
      <vt:lpstr>Arguments</vt:lpstr>
      <vt:lpstr>Arguments</vt:lpstr>
      <vt:lpstr>Rules of Inference for Quantified Statements </vt:lpstr>
      <vt:lpstr>Rules of Inference for Quantified Statements </vt:lpstr>
      <vt:lpstr>Rules of Inference for Quantified Statements </vt:lpstr>
      <vt:lpstr>Proving Theorems</vt:lpstr>
      <vt:lpstr>Proving Theorems</vt:lpstr>
      <vt:lpstr>Proving Theorems</vt:lpstr>
      <vt:lpstr>Proving Theorems</vt:lpstr>
      <vt:lpstr>Proving Theorems</vt:lpstr>
      <vt:lpstr>Another Example on Proof</vt:lpstr>
      <vt:lpstr>Another Example on Proof</vt:lpstr>
      <vt:lpstr>Another Example on Proof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Amartya durjoy</dc:creator>
  <cp:lastModifiedBy>Amartya durjoy</cp:lastModifiedBy>
  <cp:revision>7</cp:revision>
  <dcterms:created xsi:type="dcterms:W3CDTF">2025-06-16T18:26:42Z</dcterms:created>
  <dcterms:modified xsi:type="dcterms:W3CDTF">2025-06-25T08:48:46Z</dcterms:modified>
</cp:coreProperties>
</file>